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tags/tag3.xml" ContentType="application/vnd.openxmlformats-officedocument.presentationml.tags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tags/tag4.xml" ContentType="application/vnd.openxmlformats-officedocument.presentationml.tags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0" r:id="rId1"/>
    <p:sldMasterId id="2147483674" r:id="rId2"/>
    <p:sldMasterId id="2147483725" r:id="rId3"/>
    <p:sldMasterId id="2147483738" r:id="rId4"/>
    <p:sldMasterId id="2147483763" r:id="rId5"/>
    <p:sldMasterId id="2147483813" r:id="rId6"/>
    <p:sldMasterId id="2147483836" r:id="rId7"/>
  </p:sldMasterIdLst>
  <p:notesMasterIdLst>
    <p:notesMasterId r:id="rId31"/>
  </p:notesMasterIdLst>
  <p:sldIdLst>
    <p:sldId id="513" r:id="rId8"/>
    <p:sldId id="535" r:id="rId9"/>
    <p:sldId id="603" r:id="rId10"/>
    <p:sldId id="602" r:id="rId11"/>
    <p:sldId id="601" r:id="rId12"/>
    <p:sldId id="600" r:id="rId13"/>
    <p:sldId id="599" r:id="rId14"/>
    <p:sldId id="533" r:id="rId15"/>
    <p:sldId id="598" r:id="rId16"/>
    <p:sldId id="597" r:id="rId17"/>
    <p:sldId id="596" r:id="rId18"/>
    <p:sldId id="595" r:id="rId19"/>
    <p:sldId id="594" r:id="rId20"/>
    <p:sldId id="536" r:id="rId21"/>
    <p:sldId id="591" r:id="rId22"/>
    <p:sldId id="590" r:id="rId23"/>
    <p:sldId id="593" r:id="rId24"/>
    <p:sldId id="592" r:id="rId25"/>
    <p:sldId id="589" r:id="rId26"/>
    <p:sldId id="588" r:id="rId27"/>
    <p:sldId id="587" r:id="rId28"/>
    <p:sldId id="516" r:id="rId29"/>
    <p:sldId id="422" r:id="rId30"/>
  </p:sldIdLst>
  <p:sldSz cx="12192000" cy="6858000"/>
  <p:notesSz cx="9872663" cy="6797675"/>
  <p:custDataLst>
    <p:tags r:id="rId32"/>
  </p:custDataLst>
  <p:defaultTextStyle>
    <a:defPPr>
      <a:defRPr lang="ru-RU"/>
    </a:defPPr>
    <a:lvl1pPr marL="0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10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021" userDrawn="1">
          <p15:clr>
            <a:srgbClr val="A4A3A4"/>
          </p15:clr>
        </p15:guide>
        <p15:guide id="2" pos="7134" userDrawn="1">
          <p15:clr>
            <a:srgbClr val="A4A3A4"/>
          </p15:clr>
        </p15:guide>
        <p15:guide id="3" orient="horz" pos="32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сакова Анна Александровна" initials="ИАА" lastIdx="3" clrIdx="0">
    <p:extLst>
      <p:ext uri="{19B8F6BF-5375-455C-9EA6-DF929625EA0E}">
        <p15:presenceInfo xmlns:p15="http://schemas.microsoft.com/office/powerpoint/2012/main" userId="Исакова Анна Александровна" providerId="None"/>
      </p:ext>
    </p:extLst>
  </p:cmAuthor>
  <p:cmAuthor id="2" name="Кузнецов Алексей С." initials="КАС" lastIdx="20" clrIdx="1">
    <p:extLst>
      <p:ext uri="{19B8F6BF-5375-455C-9EA6-DF929625EA0E}">
        <p15:presenceInfo xmlns:p15="http://schemas.microsoft.com/office/powerpoint/2012/main" userId="S-1-5-21-65139809-3490374787-3483852080-11326" providerId="AD"/>
      </p:ext>
    </p:extLst>
  </p:cmAuthor>
  <p:cmAuthor id="3" name="Забоев Александр Игоревич" initials="ЗАИ" lastIdx="7" clrIdx="2">
    <p:extLst>
      <p:ext uri="{19B8F6BF-5375-455C-9EA6-DF929625EA0E}">
        <p15:presenceInfo xmlns:p15="http://schemas.microsoft.com/office/powerpoint/2012/main" userId="S-1-5-21-65139809-3490374787-3483852080-166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E9"/>
    <a:srgbClr val="00FF91"/>
    <a:srgbClr val="24D6FF"/>
    <a:srgbClr val="A0EDFF"/>
    <a:srgbClr val="37EE50"/>
    <a:srgbClr val="65BDE3"/>
    <a:srgbClr val="0000FF"/>
    <a:srgbClr val="4BB7C0"/>
    <a:srgbClr val="23B4D5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39" autoAdjust="0"/>
    <p:restoredTop sz="96763" autoAdjust="0"/>
  </p:normalViewPr>
  <p:slideViewPr>
    <p:cSldViewPr>
      <p:cViewPr varScale="1">
        <p:scale>
          <a:sx n="114" d="100"/>
          <a:sy n="114" d="100"/>
        </p:scale>
        <p:origin x="125" y="206"/>
      </p:cViewPr>
      <p:guideLst>
        <p:guide pos="4021"/>
        <p:guide pos="7134"/>
        <p:guide orient="horz" pos="32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25" d="100"/>
          <a:sy n="125" d="100"/>
        </p:scale>
        <p:origin x="2131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935695538057742E-2"/>
          <c:y val="2.2970008282812586E-2"/>
          <c:w val="0.86304527559055122"/>
          <c:h val="0.7687691576805283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gradFill flip="none" rotWithShape="1">
              <a:gsLst>
                <a:gs pos="0">
                  <a:srgbClr val="65BDE3">
                    <a:tint val="66000"/>
                    <a:satMod val="160000"/>
                  </a:srgbClr>
                </a:gs>
                <a:gs pos="50000">
                  <a:srgbClr val="65BDE3">
                    <a:tint val="44500"/>
                    <a:satMod val="160000"/>
                  </a:srgbClr>
                </a:gs>
                <a:gs pos="100000">
                  <a:srgbClr val="65BDE3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4856</c:v>
                </c:pt>
                <c:pt idx="1">
                  <c:v>4947</c:v>
                </c:pt>
                <c:pt idx="2">
                  <c:v>5316</c:v>
                </c:pt>
                <c:pt idx="3">
                  <c:v>7010</c:v>
                </c:pt>
                <c:pt idx="4">
                  <c:v>7547</c:v>
                </c:pt>
                <c:pt idx="5">
                  <c:v>7228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1E-44ED-9353-5376D75FB75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Узбекистан</c:v>
                </c:pt>
              </c:strCache>
            </c:strRef>
          </c:tx>
          <c:spPr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519</c:v>
                </c:pt>
                <c:pt idx="1">
                  <c:v>510</c:v>
                </c:pt>
                <c:pt idx="2">
                  <c:v>501</c:v>
                </c:pt>
                <c:pt idx="3">
                  <c:v>580</c:v>
                </c:pt>
                <c:pt idx="4">
                  <c:v>455</c:v>
                </c:pt>
                <c:pt idx="5">
                  <c:v>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1E-44ED-9353-5376D75FB75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Беларусь</c:v>
                </c:pt>
              </c:strCache>
            </c:strRef>
          </c:tx>
          <c:spPr>
            <a:gradFill flip="none" rotWithShape="1">
              <a:gsLst>
                <a:gs pos="0">
                  <a:schemeClr val="accent4">
                    <a:lumMod val="75000"/>
                    <a:tint val="66000"/>
                    <a:satMod val="160000"/>
                  </a:schemeClr>
                </a:gs>
                <a:gs pos="50000">
                  <a:schemeClr val="accent4">
                    <a:lumMod val="75000"/>
                    <a:tint val="44500"/>
                    <a:satMod val="160000"/>
                  </a:schemeClr>
                </a:gs>
                <a:gs pos="100000">
                  <a:schemeClr val="accent4">
                    <a:lumMod val="75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296</c:v>
                </c:pt>
                <c:pt idx="1">
                  <c:v>210</c:v>
                </c:pt>
                <c:pt idx="2">
                  <c:v>296</c:v>
                </c:pt>
                <c:pt idx="3">
                  <c:v>380</c:v>
                </c:pt>
                <c:pt idx="4">
                  <c:v>421</c:v>
                </c:pt>
                <c:pt idx="5">
                  <c:v>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1E-44ED-9353-5376D75FB75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Туркменистан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Лист1!$F$2:$F$7</c:f>
              <c:numCache>
                <c:formatCode>General</c:formatCode>
                <c:ptCount val="6"/>
                <c:pt idx="0">
                  <c:v>100</c:v>
                </c:pt>
                <c:pt idx="1">
                  <c:v>104</c:v>
                </c:pt>
                <c:pt idx="2">
                  <c:v>158</c:v>
                </c:pt>
                <c:pt idx="3">
                  <c:v>226</c:v>
                </c:pt>
                <c:pt idx="4">
                  <c:v>208</c:v>
                </c:pt>
                <c:pt idx="5">
                  <c:v>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1E-44ED-9353-5376D75FB75E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Казахстан</c:v>
                </c:pt>
              </c:strCache>
            </c:strRef>
          </c:tx>
          <c:spPr>
            <a:solidFill>
              <a:srgbClr val="37EE50"/>
            </a:solidFill>
            <a:ln>
              <a:noFill/>
            </a:ln>
            <a:effectLst/>
          </c:spPr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Лист1!$G$2:$G$7</c:f>
              <c:numCache>
                <c:formatCode>General</c:formatCode>
                <c:ptCount val="6"/>
                <c:pt idx="0">
                  <c:v>29</c:v>
                </c:pt>
                <c:pt idx="1">
                  <c:v>29</c:v>
                </c:pt>
                <c:pt idx="2">
                  <c:v>27</c:v>
                </c:pt>
                <c:pt idx="3">
                  <c:v>29</c:v>
                </c:pt>
                <c:pt idx="4">
                  <c:v>29</c:v>
                </c:pt>
                <c:pt idx="5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1E-44ED-9353-5376D75FB7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322784063"/>
        <c:axId val="1322782399"/>
      </c:barChar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Евразийский регион</c:v>
                </c:pt>
              </c:strCache>
            </c:strRef>
          </c:tx>
          <c:spPr>
            <a:ln w="2222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5800</c:v>
                </c:pt>
                <c:pt idx="1">
                  <c:v>5800</c:v>
                </c:pt>
                <c:pt idx="2">
                  <c:v>6298</c:v>
                </c:pt>
                <c:pt idx="3">
                  <c:v>8225</c:v>
                </c:pt>
                <c:pt idx="4">
                  <c:v>8660</c:v>
                </c:pt>
                <c:pt idx="5">
                  <c:v>8415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01E-44ED-9353-5376D75FB7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2044591"/>
        <c:axId val="1942034191"/>
      </c:lineChart>
      <c:catAx>
        <c:axId val="13227840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2782399"/>
        <c:crosses val="autoZero"/>
        <c:auto val="1"/>
        <c:lblAlgn val="ctr"/>
        <c:lblOffset val="100"/>
        <c:noMultiLvlLbl val="0"/>
      </c:catAx>
      <c:valAx>
        <c:axId val="1322782399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322784063"/>
        <c:crosses val="autoZero"/>
        <c:crossBetween val="between"/>
      </c:valAx>
      <c:valAx>
        <c:axId val="1942034191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942044591"/>
        <c:crosses val="max"/>
        <c:crossBetween val="between"/>
      </c:valAx>
      <c:catAx>
        <c:axId val="194204459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2034191"/>
        <c:crosses val="autoZero"/>
        <c:auto val="1"/>
        <c:lblAlgn val="ctr"/>
        <c:lblOffset val="100"/>
        <c:noMultiLvlLbl val="0"/>
      </c:cat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25E-2"/>
          <c:y val="0.88381584339977837"/>
          <c:w val="0.93333333333333335"/>
          <c:h val="0.11618415660022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0529812510556844E-2"/>
          <c:w val="0.97521031613771314"/>
          <c:h val="0.721989735375697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ВВП</c:v>
                </c:pt>
              </c:strCache>
            </c:strRef>
          </c:tx>
          <c:spPr>
            <a:solidFill>
              <a:srgbClr val="4BB7C0"/>
            </a:solidFill>
            <a:ln w="57150"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инерционный сценарий</c:v>
                </c:pt>
                <c:pt idx="1">
                  <c:v>целевой сценарий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0.53900000000000003</c:v>
                </c:pt>
                <c:pt idx="1">
                  <c:v>39.700000000000003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AF-44A2-A923-8F433A0F0D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885312"/>
        <c:axId val="845902784"/>
      </c:bar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0529812510556844E-2"/>
          <c:w val="0.97521031613771314"/>
          <c:h val="0.721989735375697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ВВП</c:v>
                </c:pt>
              </c:strCache>
            </c:strRef>
          </c:tx>
          <c:spPr>
            <a:solidFill>
              <a:srgbClr val="4BB7C0"/>
            </a:solidFill>
            <a:ln w="57150"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инерционный сценарий</c:v>
                </c:pt>
                <c:pt idx="1">
                  <c:v>целевой сценарий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0.94799999999999995</c:v>
                </c:pt>
                <c:pt idx="1">
                  <c:v>72.8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73-4864-B035-44C9F538E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885312"/>
        <c:axId val="845902784"/>
      </c:bar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  <c:max val="9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329348352548646"/>
          <c:y val="2.8656615996217407E-2"/>
          <c:w val="0.67361344426195935"/>
          <c:h val="0.9662654192836784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Африка</c:v>
                </c:pt>
                <c:pt idx="1">
                  <c:v>Индия</c:v>
                </c:pt>
                <c:pt idx="2">
                  <c:v>Бразилия</c:v>
                </c:pt>
                <c:pt idx="3">
                  <c:v>Мексика</c:v>
                </c:pt>
                <c:pt idx="4">
                  <c:v>Россия</c:v>
                </c:pt>
                <c:pt idx="5">
                  <c:v>Китай</c:v>
                </c:pt>
                <c:pt idx="6">
                  <c:v>Япония</c:v>
                </c:pt>
                <c:pt idx="7">
                  <c:v>Западная Европа</c:v>
                </c:pt>
                <c:pt idx="8">
                  <c:v>США</c:v>
                </c:pt>
                <c:pt idx="9">
                  <c:v>Саудовская Аравия</c:v>
                </c:pt>
                <c:pt idx="10">
                  <c:v>Канада</c:v>
                </c:pt>
                <c:pt idx="11">
                  <c:v>Ю.Корея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5.5</c:v>
                </c:pt>
                <c:pt idx="1">
                  <c:v>9.3000000000000007</c:v>
                </c:pt>
                <c:pt idx="2">
                  <c:v>27.8</c:v>
                </c:pt>
                <c:pt idx="3">
                  <c:v>32.9</c:v>
                </c:pt>
                <c:pt idx="4">
                  <c:v>44.78</c:v>
                </c:pt>
                <c:pt idx="5">
                  <c:v>45.1</c:v>
                </c:pt>
                <c:pt idx="6">
                  <c:v>54.4</c:v>
                </c:pt>
                <c:pt idx="7">
                  <c:v>62.2</c:v>
                </c:pt>
                <c:pt idx="8">
                  <c:v>81.3</c:v>
                </c:pt>
                <c:pt idx="9">
                  <c:v>86.8</c:v>
                </c:pt>
                <c:pt idx="10">
                  <c:v>98.6</c:v>
                </c:pt>
                <c:pt idx="11">
                  <c:v>98.9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BE-4FED-AC7A-3B63358E4E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axId val="2010494192"/>
        <c:axId val="2010503760"/>
      </c:barChart>
      <c:catAx>
        <c:axId val="2010494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0503760"/>
        <c:crosses val="autoZero"/>
        <c:auto val="1"/>
        <c:lblAlgn val="ctr"/>
        <c:lblOffset val="100"/>
        <c:noMultiLvlLbl val="0"/>
      </c:catAx>
      <c:valAx>
        <c:axId val="2010503760"/>
        <c:scaling>
          <c:orientation val="minMax"/>
          <c:max val="12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2010494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A0EDF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FF9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67-44FC-9AA2-596AD3DC14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Алюминий</c:v>
                </c:pt>
                <c:pt idx="1">
                  <c:v>Пластик</c:v>
                </c:pt>
                <c:pt idx="2">
                  <c:v>Медь</c:v>
                </c:pt>
                <c:pt idx="3">
                  <c:v>Свинец</c:v>
                </c:pt>
                <c:pt idx="4">
                  <c:v>Цинк</c:v>
                </c:pt>
                <c:pt idx="5">
                  <c:v>Сталь</c:v>
                </c:pt>
                <c:pt idx="6">
                  <c:v>Бумага</c:v>
                </c:pt>
                <c:pt idx="7">
                  <c:v>Стекло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0.05</c:v>
                </c:pt>
                <c:pt idx="1">
                  <c:v>0.1</c:v>
                </c:pt>
                <c:pt idx="2">
                  <c:v>0.15</c:v>
                </c:pt>
                <c:pt idx="3">
                  <c:v>0.4</c:v>
                </c:pt>
                <c:pt idx="4">
                  <c:v>0.4</c:v>
                </c:pt>
                <c:pt idx="5">
                  <c:v>0.45</c:v>
                </c:pt>
                <c:pt idx="6">
                  <c:v>0.6</c:v>
                </c:pt>
                <c:pt idx="7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67-44FC-9AA2-596AD3DC1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8590432"/>
        <c:axId val="1498578368"/>
      </c:barChart>
      <c:catAx>
        <c:axId val="149859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8578368"/>
        <c:crosses val="autoZero"/>
        <c:auto val="1"/>
        <c:lblAlgn val="ctr"/>
        <c:lblOffset val="100"/>
        <c:noMultiLvlLbl val="0"/>
      </c:catAx>
      <c:valAx>
        <c:axId val="14985783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9859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A0EDF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A0ED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D9-4526-BE07-1D22AC18AF0C}"/>
              </c:ext>
            </c:extLst>
          </c:dPt>
          <c:dPt>
            <c:idx val="8"/>
            <c:invertIfNegative val="0"/>
            <c:bubble3D val="0"/>
            <c:spPr>
              <a:solidFill>
                <a:srgbClr val="00FF9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2D9-4526-BE07-1D22AC18AF0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Алюминий</c:v>
                </c:pt>
                <c:pt idx="1">
                  <c:v>Медь</c:v>
                </c:pt>
                <c:pt idx="2">
                  <c:v>Сталь</c:v>
                </c:pt>
                <c:pt idx="3">
                  <c:v>Железо</c:v>
                </c:pt>
                <c:pt idx="4">
                  <c:v>Стекло</c:v>
                </c:pt>
                <c:pt idx="5">
                  <c:v>Бумага</c:v>
                </c:pt>
                <c:pt idx="6">
                  <c:v>Целлюлоза</c:v>
                </c:pt>
                <c:pt idx="7">
                  <c:v>Цемент</c:v>
                </c:pt>
                <c:pt idx="8">
                  <c:v>Пластик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8.1</c:v>
                </c:pt>
                <c:pt idx="1">
                  <c:v>5.5</c:v>
                </c:pt>
                <c:pt idx="2">
                  <c:v>1.8</c:v>
                </c:pt>
                <c:pt idx="3">
                  <c:v>1.4</c:v>
                </c:pt>
                <c:pt idx="4">
                  <c:v>0.7</c:v>
                </c:pt>
                <c:pt idx="5">
                  <c:v>0.6</c:v>
                </c:pt>
                <c:pt idx="6">
                  <c:v>0.5</c:v>
                </c:pt>
                <c:pt idx="7">
                  <c:v>0.5</c:v>
                </c:pt>
                <c:pt idx="8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D9-4526-BE07-1D22AC18A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8590432"/>
        <c:axId val="1498578368"/>
      </c:barChart>
      <c:catAx>
        <c:axId val="149859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8578368"/>
        <c:crosses val="autoZero"/>
        <c:auto val="1"/>
        <c:lblAlgn val="ctr"/>
        <c:lblOffset val="100"/>
        <c:noMultiLvlLbl val="0"/>
      </c:catAx>
      <c:valAx>
        <c:axId val="149857836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49859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60177027514447E-2"/>
          <c:y val="5.149643782514729E-2"/>
          <c:w val="0.95167964594497112"/>
          <c:h val="0.58391689204805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A0ED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7EE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D2-48E1-876A-C57A982804A2}"/>
              </c:ext>
            </c:extLst>
          </c:dPt>
          <c:dPt>
            <c:idx val="1"/>
            <c:invertIfNegative val="0"/>
            <c:bubble3D val="0"/>
            <c:spPr>
              <a:solidFill>
                <a:srgbClr val="A0ED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D2-48E1-876A-C57A982804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Полимеры</c:v>
                </c:pt>
                <c:pt idx="1">
                  <c:v>Минеральная вата</c:v>
                </c:pt>
                <c:pt idx="2">
                  <c:v>ДСП</c:v>
                </c:pt>
                <c:pt idx="3">
                  <c:v>Дерево</c:v>
                </c:pt>
                <c:pt idx="4">
                  <c:v>Кирпич</c:v>
                </c:pt>
                <c:pt idx="5">
                  <c:v>Железобетон</c:v>
                </c:pt>
              </c:strCache>
            </c:strRef>
          </c:cat>
          <c:val>
            <c:numRef>
              <c:f>Лист1!$B$2:$B$7</c:f>
              <c:numCache>
                <c:formatCode>0.00</c:formatCode>
                <c:ptCount val="6"/>
                <c:pt idx="0">
                  <c:v>0.16</c:v>
                </c:pt>
                <c:pt idx="1">
                  <c:v>0.24</c:v>
                </c:pt>
                <c:pt idx="2">
                  <c:v>0.56999999999999995</c:v>
                </c:pt>
                <c:pt idx="3">
                  <c:v>0.63</c:v>
                </c:pt>
                <c:pt idx="4">
                  <c:v>2.12</c:v>
                </c:pt>
                <c:pt idx="5" formatCode="0.0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D2-48E1-876A-C57A982804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8590432"/>
        <c:axId val="1498578368"/>
      </c:barChart>
      <c:catAx>
        <c:axId val="149859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98578368"/>
        <c:crosses val="autoZero"/>
        <c:auto val="1"/>
        <c:lblAlgn val="ctr"/>
        <c:lblOffset val="100"/>
        <c:noMultiLvlLbl val="0"/>
      </c:catAx>
      <c:valAx>
        <c:axId val="1498578368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149859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330657830674584E-3"/>
          <c:y val="2.7626632944288465E-2"/>
          <c:w val="0.98162841174739079"/>
          <c:h val="0.8194369898375669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Инерционный сценарий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Лист1!$A$2:$A$15</c:f>
              <c:numCache>
                <c:formatCode>General</c:formatCode>
                <c:ptCount val="1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9855</c:v>
                </c:pt>
                <c:pt idx="1">
                  <c:v>10759</c:v>
                </c:pt>
                <c:pt idx="2">
                  <c:v>11359</c:v>
                </c:pt>
                <c:pt idx="3">
                  <c:v>11544</c:v>
                </c:pt>
                <c:pt idx="4">
                  <c:v>11808</c:v>
                </c:pt>
                <c:pt idx="5">
                  <c:v>12013</c:v>
                </c:pt>
                <c:pt idx="6">
                  <c:v>12237</c:v>
                </c:pt>
                <c:pt idx="7">
                  <c:v>12460</c:v>
                </c:pt>
                <c:pt idx="8">
                  <c:v>12682</c:v>
                </c:pt>
                <c:pt idx="9">
                  <c:v>12911</c:v>
                </c:pt>
                <c:pt idx="10">
                  <c:v>13126</c:v>
                </c:pt>
                <c:pt idx="11">
                  <c:v>13353</c:v>
                </c:pt>
                <c:pt idx="12">
                  <c:v>13575</c:v>
                </c:pt>
                <c:pt idx="13">
                  <c:v>13798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29-40E1-8745-3F17668C5A8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Целевой сценарий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Лист1!$A$2:$A$15</c:f>
              <c:numCache>
                <c:formatCode>General</c:formatCode>
                <c:ptCount val="1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</c:numCache>
            </c:num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9855</c:v>
                </c:pt>
                <c:pt idx="1">
                  <c:v>11092</c:v>
                </c:pt>
                <c:pt idx="2">
                  <c:v>11691</c:v>
                </c:pt>
                <c:pt idx="3">
                  <c:v>12889</c:v>
                </c:pt>
                <c:pt idx="4">
                  <c:v>13869</c:v>
                </c:pt>
                <c:pt idx="5">
                  <c:v>14533</c:v>
                </c:pt>
                <c:pt idx="6">
                  <c:v>15163</c:v>
                </c:pt>
                <c:pt idx="7">
                  <c:v>15852</c:v>
                </c:pt>
                <c:pt idx="8">
                  <c:v>16579</c:v>
                </c:pt>
                <c:pt idx="9">
                  <c:v>17385</c:v>
                </c:pt>
                <c:pt idx="10">
                  <c:v>18155</c:v>
                </c:pt>
                <c:pt idx="11">
                  <c:v>18951</c:v>
                </c:pt>
                <c:pt idx="12">
                  <c:v>19750</c:v>
                </c:pt>
                <c:pt idx="13">
                  <c:v>20648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D29-40E1-8745-3F17668C5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5885312"/>
        <c:axId val="845902784"/>
      </c:line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  <c:max val="22000"/>
          <c:min val="90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3287534815660114E-2"/>
          <c:y val="0.92989678998977132"/>
          <c:w val="0.77837001887394719"/>
          <c:h val="7.01032388491351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2847834824733981E-2"/>
          <c:w val="0.99994555429984477"/>
          <c:h val="0.769525560626456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Полиэтилен</c:v>
                </c:pt>
                <c:pt idx="1">
                  <c:v>Полипропилен</c:v>
                </c:pt>
                <c:pt idx="2">
                  <c:v>Поливинилхлорид</c:v>
                </c:pt>
                <c:pt idx="3">
                  <c:v>Полистирол</c:v>
                </c:pt>
                <c:pt idx="4">
                  <c:v>Полиэтилентерефталат</c:v>
                </c:pt>
                <c:pt idx="5">
                  <c:v>Синтетические каучуки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3.8</c:v>
                </c:pt>
                <c:pt idx="1">
                  <c:v>2.1</c:v>
                </c:pt>
                <c:pt idx="2">
                  <c:v>1</c:v>
                </c:pt>
                <c:pt idx="3">
                  <c:v>0.6</c:v>
                </c:pt>
                <c:pt idx="4">
                  <c:v>0.9</c:v>
                </c:pt>
                <c:pt idx="5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85-4341-BC49-231C34131F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инерционный</c:v>
                </c:pt>
              </c:strCache>
            </c:strRef>
          </c:tx>
          <c:spPr>
            <a:gradFill flip="none" rotWithShape="1">
              <a:gsLst>
                <a:gs pos="0">
                  <a:srgbClr val="24D6FF">
                    <a:tint val="66000"/>
                    <a:satMod val="160000"/>
                  </a:srgbClr>
                </a:gs>
                <a:gs pos="50000">
                  <a:srgbClr val="24D6FF">
                    <a:tint val="44500"/>
                    <a:satMod val="160000"/>
                  </a:srgbClr>
                </a:gs>
                <a:gs pos="100000">
                  <a:srgbClr val="24D6FF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Полиэтилен</c:v>
                </c:pt>
                <c:pt idx="1">
                  <c:v>Полипропилен</c:v>
                </c:pt>
                <c:pt idx="2">
                  <c:v>Поливинилхлорид</c:v>
                </c:pt>
                <c:pt idx="3">
                  <c:v>Полистирол</c:v>
                </c:pt>
                <c:pt idx="4">
                  <c:v>Полиэтилентерефталат</c:v>
                </c:pt>
                <c:pt idx="5">
                  <c:v>Синтетические каучуки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5.0999999999999996</c:v>
                </c:pt>
                <c:pt idx="1">
                  <c:v>3.7</c:v>
                </c:pt>
                <c:pt idx="2">
                  <c:v>1.1000000000000001</c:v>
                </c:pt>
                <c:pt idx="3">
                  <c:v>0.8</c:v>
                </c:pt>
                <c:pt idx="4">
                  <c:v>1.2</c:v>
                </c:pt>
                <c:pt idx="5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85-4341-BC49-231C34131F8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целевой</c:v>
                </c:pt>
              </c:strCache>
            </c:strRef>
          </c:tx>
          <c:spPr>
            <a:gradFill flip="none" rotWithShape="1">
              <a:gsLst>
                <a:gs pos="0">
                  <a:srgbClr val="00FF91">
                    <a:tint val="66000"/>
                    <a:satMod val="160000"/>
                  </a:srgbClr>
                </a:gs>
                <a:gs pos="50000">
                  <a:srgbClr val="00FF91">
                    <a:tint val="44500"/>
                    <a:satMod val="160000"/>
                  </a:srgbClr>
                </a:gs>
                <a:gs pos="100000">
                  <a:srgbClr val="00FF91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Полиэтилен</c:v>
                </c:pt>
                <c:pt idx="1">
                  <c:v>Полипропилен</c:v>
                </c:pt>
                <c:pt idx="2">
                  <c:v>Поливинилхлорид</c:v>
                </c:pt>
                <c:pt idx="3">
                  <c:v>Полистирол</c:v>
                </c:pt>
                <c:pt idx="4">
                  <c:v>Полиэтилентерефталат</c:v>
                </c:pt>
                <c:pt idx="5">
                  <c:v>Синтетические каучуки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8.3000000000000007</c:v>
                </c:pt>
                <c:pt idx="1">
                  <c:v>4.9000000000000004</c:v>
                </c:pt>
                <c:pt idx="2">
                  <c:v>2.2000000000000002</c:v>
                </c:pt>
                <c:pt idx="3">
                  <c:v>0.8</c:v>
                </c:pt>
                <c:pt idx="4">
                  <c:v>2.2999999999999998</c:v>
                </c:pt>
                <c:pt idx="5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85-4341-BC49-231C34131F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8384495"/>
        <c:axId val="358396143"/>
      </c:barChart>
      <c:catAx>
        <c:axId val="358384495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8396143"/>
        <c:crosses val="autoZero"/>
        <c:auto val="1"/>
        <c:lblAlgn val="ctr"/>
        <c:lblOffset val="100"/>
        <c:noMultiLvlLbl val="0"/>
      </c:catAx>
      <c:valAx>
        <c:axId val="3583961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8384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859623524276317"/>
          <c:y val="2.9298355057950549E-2"/>
          <c:w val="0.28140376475723677"/>
          <c:h val="0.32243223548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5280001393691796E-2"/>
          <c:w val="0.97521031613771314"/>
          <c:h val="0.628848839606398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 сохранении доли рынка</c:v>
                </c:pt>
              </c:strCache>
            </c:strRef>
          </c:tx>
          <c:spPr>
            <a:solidFill>
              <a:schemeClr val="accent1"/>
            </a:solidFill>
            <a:ln w="57150"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Полиэтилен</c:v>
                </c:pt>
                <c:pt idx="1">
                  <c:v>Полипропилен</c:v>
                </c:pt>
                <c:pt idx="2">
                  <c:v>Полистирол</c:v>
                </c:pt>
                <c:pt idx="3">
                  <c:v>Поливинилхлорид</c:v>
                </c:pt>
                <c:pt idx="4">
                  <c:v>Синт. каучуки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498.22089999999997</c:v>
                </c:pt>
                <c:pt idx="1">
                  <c:v>810.62120000000004</c:v>
                </c:pt>
                <c:pt idx="2">
                  <c:v>115.50920000000001</c:v>
                </c:pt>
                <c:pt idx="3">
                  <c:v>299.63780000000003</c:v>
                </c:pt>
                <c:pt idx="4">
                  <c:v>1101.2076999999999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4-469C-8202-60651ABFFDF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 увеличении доли рынка</c:v>
                </c:pt>
              </c:strCache>
            </c:strRef>
          </c:tx>
          <c:spPr>
            <a:solidFill>
              <a:schemeClr val="accent2"/>
            </a:solidFill>
            <a:ln w="57150"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Полиэтилен</c:v>
                </c:pt>
                <c:pt idx="1">
                  <c:v>Полипропилен</c:v>
                </c:pt>
                <c:pt idx="2">
                  <c:v>Полистирол</c:v>
                </c:pt>
                <c:pt idx="3">
                  <c:v>Поливинилхлорид</c:v>
                </c:pt>
                <c:pt idx="4">
                  <c:v>Синт. каучуки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4215.2773999999999</c:v>
                </c:pt>
                <c:pt idx="1">
                  <c:v>1721.5463</c:v>
                </c:pt>
                <c:pt idx="2">
                  <c:v>298.91739999999999</c:v>
                </c:pt>
                <c:pt idx="3">
                  <c:v>565.01179999999999</c:v>
                </c:pt>
                <c:pt idx="4">
                  <c:v>2076.4913000000001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4-469C-8202-60651ABF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885312"/>
        <c:axId val="845902784"/>
      </c:bar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  <c:max val="4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900773194194305E-2"/>
          <c:y val="0.87272690318777968"/>
          <c:w val="0.83333075396829093"/>
          <c:h val="0.124124514748453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59305138935184E-3"/>
          <c:y val="4.9078317662293793E-2"/>
          <c:w val="0.98745818365860583"/>
          <c:h val="0.6503000957153313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Инерционный сценарий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6B2-4938-9626-FD64B1DB11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3258</c:v>
                </c:pt>
                <c:pt idx="1">
                  <c:v>3770</c:v>
                </c:pt>
                <c:pt idx="2">
                  <c:v>4154</c:v>
                </c:pt>
                <c:pt idx="3">
                  <c:v>4486</c:v>
                </c:pt>
                <c:pt idx="4">
                  <c:v>4818</c:v>
                </c:pt>
                <c:pt idx="5">
                  <c:v>5095</c:v>
                </c:pt>
                <c:pt idx="6">
                  <c:v>5372</c:v>
                </c:pt>
                <c:pt idx="7">
                  <c:v>5641</c:v>
                </c:pt>
                <c:pt idx="8">
                  <c:v>5965</c:v>
                </c:pt>
                <c:pt idx="9">
                  <c:v>6206</c:v>
                </c:pt>
                <c:pt idx="10">
                  <c:v>6533</c:v>
                </c:pt>
                <c:pt idx="11">
                  <c:v>6768</c:v>
                </c:pt>
                <c:pt idx="12">
                  <c:v>7117</c:v>
                </c:pt>
                <c:pt idx="13">
                  <c:v>7334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B2-4938-9626-FD64B1DB115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Целевой сценарий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6B2-4938-9626-FD64B1DB115A}"/>
                </c:ext>
              </c:extLst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6B2-4938-9626-FD64B1DB11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</c:numCache>
            </c:num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3258</c:v>
                </c:pt>
                <c:pt idx="1">
                  <c:v>4714</c:v>
                </c:pt>
                <c:pt idx="2">
                  <c:v>4709</c:v>
                </c:pt>
                <c:pt idx="3">
                  <c:v>5814</c:v>
                </c:pt>
                <c:pt idx="4">
                  <c:v>6523</c:v>
                </c:pt>
                <c:pt idx="5">
                  <c:v>6750</c:v>
                </c:pt>
                <c:pt idx="6">
                  <c:v>7207</c:v>
                </c:pt>
                <c:pt idx="7">
                  <c:v>7667</c:v>
                </c:pt>
                <c:pt idx="8">
                  <c:v>8114</c:v>
                </c:pt>
                <c:pt idx="9">
                  <c:v>8632</c:v>
                </c:pt>
                <c:pt idx="10">
                  <c:v>9064</c:v>
                </c:pt>
                <c:pt idx="11">
                  <c:v>9523</c:v>
                </c:pt>
                <c:pt idx="12">
                  <c:v>9942</c:v>
                </c:pt>
                <c:pt idx="13">
                  <c:v>10434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6B2-4938-9626-FD64B1DB1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5885312"/>
        <c:axId val="845902784"/>
      </c:line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  <c:max val="12000"/>
          <c:min val="2000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640729733733289"/>
          <c:y val="0.87250267439896401"/>
          <c:w val="0.72718540532533427"/>
          <c:h val="0.12034682731828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0529812510556844E-2"/>
          <c:w val="0.97521031613771314"/>
          <c:h val="0.721989735375697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ВВП</c:v>
                </c:pt>
              </c:strCache>
            </c:strRef>
          </c:tx>
          <c:spPr>
            <a:solidFill>
              <a:srgbClr val="00FF91"/>
            </a:solidFill>
            <a:ln w="57150"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инерционный сценарий</c:v>
                </c:pt>
                <c:pt idx="1">
                  <c:v>целевой сценарий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62.021999999999998</c:v>
                </c:pt>
                <c:pt idx="1">
                  <c:v>138.077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2B-4554-B0DB-6CEA97639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885312"/>
        <c:axId val="845902784"/>
      </c:bar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  <c:max val="1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0529812510556844E-2"/>
          <c:w val="0.97521031613771314"/>
          <c:h val="0.721989735375697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ВВП</c:v>
                </c:pt>
              </c:strCache>
            </c:strRef>
          </c:tx>
          <c:spPr>
            <a:solidFill>
              <a:srgbClr val="00FF91"/>
            </a:solidFill>
            <a:ln w="57150"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инерционный сценарий</c:v>
                </c:pt>
                <c:pt idx="1">
                  <c:v>целевой сценарий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59.042000000000002</c:v>
                </c:pt>
                <c:pt idx="1">
                  <c:v>153.489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91-426E-8C29-4AA75D3F0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885312"/>
        <c:axId val="845902784"/>
      </c:bar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0529812510556844E-2"/>
          <c:w val="0.97521031613771314"/>
          <c:h val="0.721989735375697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ВВП</c:v>
                </c:pt>
              </c:strCache>
            </c:strRef>
          </c:tx>
          <c:spPr>
            <a:solidFill>
              <a:srgbClr val="00FF91"/>
            </a:solidFill>
            <a:ln w="57150"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инерционный сценарий</c:v>
                </c:pt>
                <c:pt idx="1">
                  <c:v>целевой сценарий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131.899</c:v>
                </c:pt>
                <c:pt idx="1">
                  <c:v>319.923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7F-4D60-ABBA-840A8F9DB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885312"/>
        <c:axId val="845902784"/>
      </c:bar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  <c:max val="4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0529812510556844E-2"/>
          <c:w val="0.97521031613771314"/>
          <c:h val="0.721989735375697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ВВП</c:v>
                </c:pt>
              </c:strCache>
            </c:strRef>
          </c:tx>
          <c:spPr>
            <a:solidFill>
              <a:srgbClr val="4BB7C0"/>
            </a:solidFill>
            <a:ln w="57150"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инерционный сценарий</c:v>
                </c:pt>
                <c:pt idx="1">
                  <c:v>целевой сценарий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0.316</c:v>
                </c:pt>
                <c:pt idx="1">
                  <c:v>28.225000000000001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67-4886-B059-49B0392921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885312"/>
        <c:axId val="845902784"/>
      </c:barChart>
      <c:catAx>
        <c:axId val="8458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5902784"/>
        <c:crosses val="autoZero"/>
        <c:auto val="1"/>
        <c:lblAlgn val="ctr"/>
        <c:lblOffset val="100"/>
        <c:noMultiLvlLbl val="0"/>
      </c:catAx>
      <c:valAx>
        <c:axId val="845902784"/>
        <c:scaling>
          <c:orientation val="minMax"/>
          <c:max val="40"/>
        </c:scaling>
        <c:delete val="1"/>
        <c:axPos val="l"/>
        <c:numFmt formatCode="General" sourceLinked="1"/>
        <c:majorTickMark val="out"/>
        <c:minorTickMark val="none"/>
        <c:tickLblPos val="nextTo"/>
        <c:crossAx val="84588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62" cy="340647"/>
          </a:xfrm>
          <a:prstGeom prst="rect">
            <a:avLst/>
          </a:prstGeom>
        </p:spPr>
        <p:txBody>
          <a:bodyPr vert="horz" lIns="48518" tIns="24259" rIns="48518" bIns="24259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1963" y="0"/>
            <a:ext cx="4278362" cy="340647"/>
          </a:xfrm>
          <a:prstGeom prst="rect">
            <a:avLst/>
          </a:prstGeom>
        </p:spPr>
        <p:txBody>
          <a:bodyPr vert="horz" lIns="48518" tIns="24259" rIns="48518" bIns="24259" rtlCol="0"/>
          <a:lstStyle>
            <a:lvl1pPr algn="r">
              <a:defRPr sz="600"/>
            </a:lvl1pPr>
          </a:lstStyle>
          <a:p>
            <a:fld id="{784B258E-DAAF-4A75-8C27-BE85EBF92687}" type="datetimeFigureOut">
              <a:rPr lang="ru-RU" smtClean="0"/>
              <a:t>28.03.24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50900"/>
            <a:ext cx="4075113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518" tIns="24259" rIns="48518" bIns="2425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55" y="3270976"/>
            <a:ext cx="7898754" cy="2677467"/>
          </a:xfrm>
          <a:prstGeom prst="rect">
            <a:avLst/>
          </a:prstGeom>
        </p:spPr>
        <p:txBody>
          <a:bodyPr vert="horz" lIns="48518" tIns="24259" rIns="48518" bIns="2425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7028"/>
            <a:ext cx="4278362" cy="340647"/>
          </a:xfrm>
          <a:prstGeom prst="rect">
            <a:avLst/>
          </a:prstGeom>
        </p:spPr>
        <p:txBody>
          <a:bodyPr vert="horz" lIns="48518" tIns="24259" rIns="48518" bIns="24259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1963" y="6457028"/>
            <a:ext cx="4278362" cy="340647"/>
          </a:xfrm>
          <a:prstGeom prst="rect">
            <a:avLst/>
          </a:prstGeom>
        </p:spPr>
        <p:txBody>
          <a:bodyPr vert="horz" lIns="48518" tIns="24259" rIns="48518" bIns="24259" rtlCol="0" anchor="b"/>
          <a:lstStyle>
            <a:lvl1pPr algn="r">
              <a:defRPr sz="600"/>
            </a:lvl1pPr>
          </a:lstStyle>
          <a:p>
            <a:fld id="{FA66F574-A63C-4239-BD75-F7798F58E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08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66F574-A63C-4239-BD75-F7798F58EDE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52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6F574-A63C-4239-BD75-F7798F58EDE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54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6F574-A63C-4239-BD75-F7798F58EDE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5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6F574-A63C-4239-BD75-F7798F58EDE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10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6F574-A63C-4239-BD75-F7798F58EDE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015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6F574-A63C-4239-BD75-F7798F58EDE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54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9412" y="3090193"/>
            <a:ext cx="6707187" cy="1692771"/>
          </a:xfrm>
        </p:spPr>
        <p:txBody>
          <a:bodyPr anchor="t" anchorCtr="0"/>
          <a:lstStyle>
            <a:lvl1pPr marL="0" algn="l" defTabSz="542925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12" dirty="0">
                <a:latin typeface="Verdana"/>
                <a:cs typeface="Verdana"/>
              </a:rPr>
              <a:t>Очень длинный заголовок раздела презентации в несколько строк, базовая  линия первой строки выравнена  по линии горизонта</a:t>
            </a:r>
          </a:p>
        </p:txBody>
      </p:sp>
      <p:pic>
        <p:nvPicPr>
          <p:cNvPr id="10" name="object 5"/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02" y="30"/>
            <a:ext cx="4042509" cy="6857458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79413" y="4782964"/>
            <a:ext cx="6707187" cy="846386"/>
          </a:xfrm>
        </p:spPr>
        <p:txBody>
          <a:bodyPr/>
          <a:lstStyle>
            <a:lvl1pPr marL="0" algn="l">
              <a:lnSpc>
                <a:spcPct val="100000"/>
              </a:lnSpc>
              <a:spcBef>
                <a:spcPts val="0"/>
              </a:spcBef>
              <a:defRPr sz="2800"/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Подзаголовок раздела,</a:t>
            </a:r>
            <a:b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</a:b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тоже достаточно длинный</a:t>
            </a:r>
          </a:p>
        </p:txBody>
      </p:sp>
    </p:spTree>
    <p:extLst>
      <p:ext uri="{BB962C8B-B14F-4D97-AF65-F5344CB8AC3E}">
        <p14:creationId xmlns:p14="http://schemas.microsoft.com/office/powerpoint/2010/main" val="8445378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Основной посыл / мысль слайда в несколько строк </a:t>
            </a:r>
            <a:br>
              <a:rPr lang="ru-RU" dirty="0"/>
            </a:br>
            <a:r>
              <a:rPr lang="ru-RU" dirty="0"/>
              <a:t>(максимально – четыре) Основной посыл / мысль слайда </a:t>
            </a:r>
            <a:br>
              <a:rPr lang="ru-RU" dirty="0"/>
            </a:br>
            <a:r>
              <a:rPr lang="ru-RU" dirty="0"/>
              <a:t>в несколько строк (максимально – четыре)</a:t>
            </a:r>
            <a:r>
              <a:rPr lang="en-US" dirty="0"/>
              <a:t> </a:t>
            </a:r>
            <a:r>
              <a:rPr lang="ru-RU" dirty="0"/>
              <a:t>Основной посыл /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мысль слайда в несколько строк (максимально – четыре)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5"/>
          </p:nvPr>
        </p:nvSpPr>
        <p:spPr>
          <a:xfrm>
            <a:off x="371475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6248400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15470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_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371475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4260000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Объект 6"/>
          <p:cNvSpPr>
            <a:spLocks noGrp="1"/>
          </p:cNvSpPr>
          <p:nvPr>
            <p:ph sz="quarter" idx="19"/>
          </p:nvPr>
        </p:nvSpPr>
        <p:spPr>
          <a:xfrm>
            <a:off x="8148524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4327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454">
          <p15:clr>
            <a:srgbClr val="FBAE40"/>
          </p15:clr>
        </p15:guide>
        <p15:guide id="6" orient="horz" pos="2322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12"/>
          </p:nvPr>
        </p:nvSpPr>
        <p:spPr>
          <a:xfrm>
            <a:off x="4259999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13"/>
          </p:nvPr>
        </p:nvSpPr>
        <p:spPr>
          <a:xfrm>
            <a:off x="8148524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91356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6" orient="horz" pos="216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22032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3278962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6186449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9093936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7766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 lang="en-US" b="0" i="0" smtClean="0">
                <a:effectLst/>
              </a:defRPr>
            </a:lvl1pPr>
          </a:lstStyle>
          <a:p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Projects description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option</a:t>
            </a:r>
            <a:r>
              <a:rPr lang="ru-RU" dirty="0" smtClean="0"/>
              <a:t> 1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9690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66889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9690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8" name="Holder 3"/>
          <p:cNvSpPr>
            <a:spLocks noGrp="1"/>
          </p:cNvSpPr>
          <p:nvPr>
            <p:ph type="body" idx="54" hasCustomPrompt="1"/>
          </p:nvPr>
        </p:nvSpPr>
        <p:spPr>
          <a:xfrm>
            <a:off x="9095324" y="2716103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79" name="Holder 3"/>
          <p:cNvSpPr>
            <a:spLocks noGrp="1"/>
          </p:cNvSpPr>
          <p:nvPr>
            <p:ph type="body" idx="55" hasCustomPrompt="1"/>
          </p:nvPr>
        </p:nvSpPr>
        <p:spPr>
          <a:xfrm>
            <a:off x="6190200" y="2716103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80" name="Holder 3"/>
          <p:cNvSpPr>
            <a:spLocks noGrp="1"/>
          </p:cNvSpPr>
          <p:nvPr>
            <p:ph type="body" idx="56" hasCustomPrompt="1"/>
          </p:nvPr>
        </p:nvSpPr>
        <p:spPr>
          <a:xfrm>
            <a:off x="3277890" y="2716103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81" name="Holder 3"/>
          <p:cNvSpPr>
            <a:spLocks noGrp="1"/>
          </p:cNvSpPr>
          <p:nvPr>
            <p:ph type="body" idx="57" hasCustomPrompt="1"/>
          </p:nvPr>
        </p:nvSpPr>
        <p:spPr>
          <a:xfrm>
            <a:off x="371829" y="2716103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</p:spTree>
    <p:extLst>
      <p:ext uri="{BB962C8B-B14F-4D97-AF65-F5344CB8AC3E}">
        <p14:creationId xmlns:p14="http://schemas.microsoft.com/office/powerpoint/2010/main" val="41168954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Projects description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option</a:t>
            </a:r>
            <a:r>
              <a:rPr lang="ru-RU" dirty="0" smtClean="0"/>
              <a:t> 1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7338261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7338261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7338261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7338261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7338261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501599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501599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501599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501599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501599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2693737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2693737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2693737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2693737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2693737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98443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7338261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7338261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7338261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7338261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7338261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501599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501599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501599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501599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501599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2693737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2693737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2693737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2693737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2693737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7" name="Holder 3"/>
          <p:cNvSpPr>
            <a:spLocks noGrp="1"/>
          </p:cNvSpPr>
          <p:nvPr>
            <p:ph type="body" idx="54" hasCustomPrompt="1"/>
          </p:nvPr>
        </p:nvSpPr>
        <p:spPr>
          <a:xfrm>
            <a:off x="9660524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78" name="Holder 3"/>
          <p:cNvSpPr>
            <a:spLocks noGrp="1"/>
          </p:cNvSpPr>
          <p:nvPr>
            <p:ph type="body" idx="55" hasCustomPrompt="1"/>
          </p:nvPr>
        </p:nvSpPr>
        <p:spPr>
          <a:xfrm>
            <a:off x="9660524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79" name="Holder 3"/>
          <p:cNvSpPr>
            <a:spLocks noGrp="1"/>
          </p:cNvSpPr>
          <p:nvPr>
            <p:ph type="body" idx="56" hasCustomPrompt="1"/>
          </p:nvPr>
        </p:nvSpPr>
        <p:spPr>
          <a:xfrm>
            <a:off x="9660524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80" name="Holder 3"/>
          <p:cNvSpPr>
            <a:spLocks noGrp="1"/>
          </p:cNvSpPr>
          <p:nvPr>
            <p:ph type="body" idx="57" hasCustomPrompt="1"/>
          </p:nvPr>
        </p:nvSpPr>
        <p:spPr>
          <a:xfrm>
            <a:off x="9660524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81" name="Рисунок 4"/>
          <p:cNvSpPr>
            <a:spLocks noGrp="1"/>
          </p:cNvSpPr>
          <p:nvPr>
            <p:ph type="pic" sz="quarter" idx="58"/>
          </p:nvPr>
        </p:nvSpPr>
        <p:spPr>
          <a:xfrm>
            <a:off x="966052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82" name="Holder 3"/>
          <p:cNvSpPr>
            <a:spLocks noGrp="1"/>
          </p:cNvSpPr>
          <p:nvPr>
            <p:ph type="body" idx="59" hasCustomPrompt="1"/>
          </p:nvPr>
        </p:nvSpPr>
        <p:spPr>
          <a:xfrm>
            <a:off x="9660524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83" name="Holder 3"/>
          <p:cNvSpPr>
            <a:spLocks noGrp="1"/>
          </p:cNvSpPr>
          <p:nvPr>
            <p:ph type="body" idx="60" hasCustomPrompt="1"/>
          </p:nvPr>
        </p:nvSpPr>
        <p:spPr>
          <a:xfrm>
            <a:off x="9660524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84" name="Holder 3"/>
          <p:cNvSpPr>
            <a:spLocks noGrp="1"/>
          </p:cNvSpPr>
          <p:nvPr>
            <p:ph type="body" idx="61" hasCustomPrompt="1"/>
          </p:nvPr>
        </p:nvSpPr>
        <p:spPr>
          <a:xfrm>
            <a:off x="9660524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85" name="Holder 3"/>
          <p:cNvSpPr>
            <a:spLocks noGrp="1"/>
          </p:cNvSpPr>
          <p:nvPr>
            <p:ph type="body" idx="62" hasCustomPrompt="1"/>
          </p:nvPr>
        </p:nvSpPr>
        <p:spPr>
          <a:xfrm>
            <a:off x="9660524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86" name="Рисунок 4"/>
          <p:cNvSpPr>
            <a:spLocks noGrp="1"/>
          </p:cNvSpPr>
          <p:nvPr>
            <p:ph type="pic" sz="quarter" idx="63"/>
          </p:nvPr>
        </p:nvSpPr>
        <p:spPr>
          <a:xfrm>
            <a:off x="966052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2579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595">
          <p15:clr>
            <a:srgbClr val="FBAE40"/>
          </p15:clr>
        </p15:guide>
        <p15:guide id="2" pos="3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6" pos="6085">
          <p15:clr>
            <a:srgbClr val="FBAE40"/>
          </p15:clr>
        </p15:guide>
        <p15:guide id="7" orient="horz" pos="2394">
          <p15:clr>
            <a:srgbClr val="FBAE40"/>
          </p15:clr>
        </p15:guide>
        <p15:guide id="8" pos="1698">
          <p15:clr>
            <a:srgbClr val="FBAE40"/>
          </p15:clr>
        </p15:guide>
        <p15:guide id="9" pos="3161">
          <p15:clr>
            <a:srgbClr val="FBAE40"/>
          </p15:clr>
        </p15:guide>
        <p15:guide id="10" pos="4519">
          <p15:clr>
            <a:srgbClr val="FBAE40"/>
          </p15:clr>
        </p15:guide>
        <p15:guide id="11" pos="4623">
          <p15:clr>
            <a:srgbClr val="FBAE40"/>
          </p15:clr>
        </p15:guide>
        <p15:guide id="12" pos="5982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Projects description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option</a:t>
            </a:r>
            <a:r>
              <a:rPr lang="ru-RU" dirty="0" smtClean="0"/>
              <a:t> </a:t>
            </a:r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57153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57153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en-US" dirty="0" smtClean="0"/>
              <a:t>Project name</a:t>
            </a:r>
            <a:endParaRPr lang="en-US"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Objective: text</a:t>
            </a:r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Cost: USD XX million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EDB share: USD XX million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4838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иллюстраци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The main message / idea of the slide in several lines </a:t>
            </a:r>
            <a:br>
              <a:rPr lang="en-US" dirty="0" smtClean="0"/>
            </a:br>
            <a:r>
              <a:rPr lang="en-US" dirty="0" smtClean="0"/>
              <a:t>(max – four) The main message / idea of the slide </a:t>
            </a:r>
            <a:br>
              <a:rPr lang="en-US" dirty="0" smtClean="0"/>
            </a:br>
            <a:r>
              <a:rPr lang="en-US" dirty="0" smtClean="0"/>
              <a:t>in several lines (max – four)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quarter" idx="17"/>
          </p:nvPr>
        </p:nvSpPr>
        <p:spPr>
          <a:xfrm>
            <a:off x="371474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6237287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96648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  <p15:guide id="3" orient="horz" pos="216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438400"/>
            <a:ext cx="7560524" cy="1477328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2400" b="0" i="0" baseline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main message / idea of the slide in several lines (max – four) </a:t>
            </a:r>
            <a:br>
              <a:rPr lang="en-US" dirty="0" smtClean="0"/>
            </a:br>
            <a:r>
              <a:rPr lang="en-US" dirty="0" smtClean="0"/>
              <a:t>The main message / idea of the slide in several lines (max – four)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438400"/>
            <a:ext cx="3672000" cy="1538883"/>
          </a:xfrm>
        </p:spPr>
        <p:txBody>
          <a:bodyPr lIns="0" tIns="0" rIns="0" bIns="0"/>
          <a:lstStyle>
            <a:lvl1pPr marL="171450" indent="-171450">
              <a:buFont typeface="Arial" panose="020B0604020202020204" pitchFamily="34" charset="0"/>
              <a:buChar char="•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Explanation of the main idea</a:t>
            </a:r>
          </a:p>
          <a:p>
            <a:r>
              <a:rPr lang="en-US" dirty="0" smtClean="0"/>
              <a:t>Explanation of the main idea</a:t>
            </a:r>
          </a:p>
          <a:p>
            <a:r>
              <a:rPr lang="en-US" dirty="0" smtClean="0"/>
              <a:t>Explanation of the main idea</a:t>
            </a:r>
          </a:p>
          <a:p>
            <a:r>
              <a:rPr lang="en-US" dirty="0" smtClean="0"/>
              <a:t>Explanation of the main idea</a:t>
            </a:r>
          </a:p>
          <a:p>
            <a:r>
              <a:rPr lang="en-US" dirty="0" smtClean="0"/>
              <a:t>Explanation of the main idea</a:t>
            </a:r>
          </a:p>
          <a:p>
            <a:r>
              <a:rPr lang="en-US" dirty="0" smtClean="0"/>
              <a:t>Explanation of the main idea</a:t>
            </a:r>
          </a:p>
          <a:p>
            <a:r>
              <a:rPr lang="en-US" dirty="0" smtClean="0"/>
              <a:t>Explanation of the main idea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7"/>
          </p:nvPr>
        </p:nvSpPr>
        <p:spPr>
          <a:xfrm>
            <a:off x="371475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26005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9"/>
          </p:nvPr>
        </p:nvSpPr>
        <p:spPr>
          <a:xfrm>
            <a:off x="814863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57637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цифр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70425" y="1457566"/>
            <a:ext cx="11449050" cy="1255960"/>
          </a:xfr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72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>
              <a:defRPr lang="ru-RU" sz="2400" kern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ru-RU" sz="1091" kern="1200" dirty="0" smtClean="0">
                <a:solidFill>
                  <a:schemeClr val="tx1"/>
                </a:solidFill>
              </a:defRPr>
            </a:lvl2pPr>
            <a:lvl3pPr>
              <a:defRPr lang="ru-RU" sz="1091" kern="1200" dirty="0" smtClean="0">
                <a:solidFill>
                  <a:schemeClr val="tx1"/>
                </a:solidFill>
              </a:defRPr>
            </a:lvl3pPr>
            <a:lvl4pPr>
              <a:defRPr lang="ru-RU" sz="1091" kern="1200" dirty="0" smtClean="0">
                <a:solidFill>
                  <a:schemeClr val="tx1"/>
                </a:solidFill>
              </a:defRPr>
            </a:lvl4pPr>
            <a:lvl5pPr>
              <a:defRPr lang="ru-RU" sz="1091" kern="1200" dirty="0">
                <a:solidFill>
                  <a:schemeClr val="tx1"/>
                </a:solidFill>
              </a:defRPr>
            </a:lvl5pPr>
          </a:lstStyle>
          <a:p>
            <a:pPr lvl="0" algn="ctr" defTabSz="554401" rtl="0" eaLnBrk="1" latinLnBrk="0" hangingPunct="1">
              <a:spcBef>
                <a:spcPts val="1200"/>
              </a:spcBef>
            </a:pPr>
            <a:r>
              <a:rPr lang="ru-RU" dirty="0" smtClean="0"/>
              <a:t>  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V="1">
            <a:off x="371475" y="2713526"/>
            <a:ext cx="11448000" cy="0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27"/>
          </p:nvPr>
        </p:nvSpPr>
        <p:spPr>
          <a:xfrm>
            <a:off x="1682693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7" name="Текст 65"/>
          <p:cNvSpPr>
            <a:spLocks noGrp="1"/>
          </p:cNvSpPr>
          <p:nvPr>
            <p:ph type="body" sz="quarter" idx="28"/>
          </p:nvPr>
        </p:nvSpPr>
        <p:spPr>
          <a:xfrm>
            <a:off x="5571217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8" name="Текст 65"/>
          <p:cNvSpPr>
            <a:spLocks noGrp="1"/>
          </p:cNvSpPr>
          <p:nvPr>
            <p:ph type="body" sz="quarter" idx="29"/>
          </p:nvPr>
        </p:nvSpPr>
        <p:spPr>
          <a:xfrm>
            <a:off x="9459742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520490"/>
            <a:ext cx="3672000" cy="553998"/>
          </a:xfrm>
        </p:spPr>
        <p:txBody>
          <a:bodyPr lIns="0" tIns="0" rIns="0" bIns="0"/>
          <a:lstStyle>
            <a:lvl1pPr algn="ctr">
              <a:defRPr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INDICATOR </a:t>
            </a:r>
            <a:br>
              <a:rPr lang="en-US" dirty="0" smtClean="0"/>
            </a:br>
            <a:r>
              <a:rPr lang="en-US" dirty="0" smtClean="0"/>
              <a:t>NAME 1</a:t>
            </a:r>
            <a:endParaRPr lang="ru-RU" dirty="0"/>
          </a:p>
        </p:txBody>
      </p:sp>
      <p:sp>
        <p:nvSpPr>
          <p:cNvPr id="50" name="Holder 3"/>
          <p:cNvSpPr>
            <a:spLocks noGrp="1"/>
          </p:cNvSpPr>
          <p:nvPr>
            <p:ph type="body" idx="12" hasCustomPrompt="1"/>
          </p:nvPr>
        </p:nvSpPr>
        <p:spPr>
          <a:xfrm>
            <a:off x="4259999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INDICATOR </a:t>
            </a:r>
            <a:br>
              <a:rPr lang="en-US" dirty="0" smtClean="0"/>
            </a:br>
            <a:r>
              <a:rPr lang="en-US" dirty="0" smtClean="0"/>
              <a:t>NAME 2</a:t>
            </a:r>
            <a:endParaRPr lang="ru-RU" dirty="0"/>
          </a:p>
        </p:txBody>
      </p:sp>
      <p:sp>
        <p:nvSpPr>
          <p:cNvPr id="51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INDICATOR </a:t>
            </a:r>
            <a:br>
              <a:rPr lang="en-US" dirty="0" smtClean="0"/>
            </a:br>
            <a:r>
              <a:rPr lang="en-US" dirty="0" smtClean="0"/>
              <a:t>NAME 3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2" name="Holder 3"/>
          <p:cNvSpPr>
            <a:spLocks noGrp="1"/>
          </p:cNvSpPr>
          <p:nvPr>
            <p:ph type="body" idx="15" hasCustomPrompt="1"/>
          </p:nvPr>
        </p:nvSpPr>
        <p:spPr>
          <a:xfrm>
            <a:off x="371475" y="5035440"/>
            <a:ext cx="3672000" cy="492443"/>
          </a:xfrm>
        </p:spPr>
        <p:txBody>
          <a:bodyPr lIns="0" tIns="0" rIns="0" bIns="0"/>
          <a:lstStyle>
            <a:lvl1pPr marL="0" marR="0" indent="0" algn="ctr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lang="ru-RU" sz="1600" kern="1200" baseline="0" dirty="0">
                <a:solidFill>
                  <a:srgbClr val="828282"/>
                </a:solidFill>
              </a:defRPr>
            </a:lvl1pPr>
          </a:lstStyle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brief description of the indicator </a:t>
            </a:r>
            <a:br>
              <a:rPr lang="en-US" dirty="0" smtClean="0"/>
            </a:br>
            <a:r>
              <a:rPr lang="en-US" dirty="0" smtClean="0"/>
              <a:t>4 lines max</a:t>
            </a:r>
            <a:endParaRPr lang="ru-RU" dirty="0"/>
          </a:p>
        </p:txBody>
      </p:sp>
      <p:sp>
        <p:nvSpPr>
          <p:cNvPr id="53" name="Holder 3"/>
          <p:cNvSpPr>
            <a:spLocks noGrp="1"/>
          </p:cNvSpPr>
          <p:nvPr>
            <p:ph type="body" idx="16" hasCustomPrompt="1"/>
          </p:nvPr>
        </p:nvSpPr>
        <p:spPr>
          <a:xfrm>
            <a:off x="4259999" y="5035440"/>
            <a:ext cx="3672000" cy="492443"/>
          </a:xfrm>
        </p:spPr>
        <p:txBody>
          <a:bodyPr lIns="0" tIns="0" rIns="0" bIns="0"/>
          <a:lstStyle>
            <a:lvl1pPr marL="0" marR="0" indent="0" algn="ctr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lang="ru-RU" sz="1600" kern="1200">
                <a:solidFill>
                  <a:srgbClr val="828282"/>
                </a:solidFill>
              </a:defRPr>
            </a:lvl1pPr>
          </a:lstStyle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brief description of the indicator </a:t>
            </a:r>
            <a:br>
              <a:rPr lang="en-US" dirty="0" smtClean="0"/>
            </a:br>
            <a:r>
              <a:rPr lang="en-US" dirty="0" smtClean="0"/>
              <a:t>4 lines max</a:t>
            </a:r>
            <a:endParaRPr lang="ru-RU" dirty="0"/>
          </a:p>
        </p:txBody>
      </p:sp>
      <p:sp>
        <p:nvSpPr>
          <p:cNvPr id="54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en-US" dirty="0" smtClean="0"/>
              <a:t>brief description of the indicator </a:t>
            </a:r>
            <a:br>
              <a:rPr lang="en-US" dirty="0" smtClean="0"/>
            </a:br>
            <a:r>
              <a:rPr lang="en-US" dirty="0" smtClean="0"/>
              <a:t>4 lines max</a:t>
            </a:r>
          </a:p>
        </p:txBody>
      </p:sp>
      <p:sp>
        <p:nvSpPr>
          <p:cNvPr id="55" name="Holder 3"/>
          <p:cNvSpPr>
            <a:spLocks noGrp="1"/>
          </p:cNvSpPr>
          <p:nvPr>
            <p:ph type="body" idx="18" hasCustomPrompt="1"/>
          </p:nvPr>
        </p:nvSpPr>
        <p:spPr>
          <a:xfrm>
            <a:off x="911238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B482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58" name="Holder 3"/>
          <p:cNvSpPr>
            <a:spLocks noGrp="1"/>
          </p:cNvSpPr>
          <p:nvPr>
            <p:ph type="body" idx="19" hasCustomPrompt="1"/>
          </p:nvPr>
        </p:nvSpPr>
        <p:spPr>
          <a:xfrm>
            <a:off x="4799762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24D6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59" name="Holder 3"/>
          <p:cNvSpPr>
            <a:spLocks noGrp="1"/>
          </p:cNvSpPr>
          <p:nvPr>
            <p:ph type="body" idx="20" hasCustomPrompt="1"/>
          </p:nvPr>
        </p:nvSpPr>
        <p:spPr>
          <a:xfrm>
            <a:off x="8688287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00B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60" name="Holder 3"/>
          <p:cNvSpPr>
            <a:spLocks noGrp="1"/>
          </p:cNvSpPr>
          <p:nvPr>
            <p:ph type="body" idx="21" hasCustomPrompt="1"/>
          </p:nvPr>
        </p:nvSpPr>
        <p:spPr>
          <a:xfrm>
            <a:off x="371475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baseline="0" dirty="0">
                <a:solidFill>
                  <a:srgbClr val="B482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en-US" dirty="0" err="1" smtClean="0"/>
              <a:t>uom</a:t>
            </a:r>
            <a:endParaRPr lang="ru-RU" dirty="0"/>
          </a:p>
        </p:txBody>
      </p:sp>
      <p:sp>
        <p:nvSpPr>
          <p:cNvPr id="61" name="Holder 3"/>
          <p:cNvSpPr>
            <a:spLocks noGrp="1"/>
          </p:cNvSpPr>
          <p:nvPr>
            <p:ph type="body" idx="22" hasCustomPrompt="1"/>
          </p:nvPr>
        </p:nvSpPr>
        <p:spPr>
          <a:xfrm>
            <a:off x="4259999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24D6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en-US" dirty="0" err="1" smtClean="0"/>
              <a:t>uom</a:t>
            </a:r>
            <a:endParaRPr lang="en-US" dirty="0" smtClean="0"/>
          </a:p>
        </p:txBody>
      </p:sp>
      <p:sp>
        <p:nvSpPr>
          <p:cNvPr id="62" name="Holder 3"/>
          <p:cNvSpPr>
            <a:spLocks noGrp="1"/>
          </p:cNvSpPr>
          <p:nvPr>
            <p:ph type="body" idx="23" hasCustomPrompt="1"/>
          </p:nvPr>
        </p:nvSpPr>
        <p:spPr>
          <a:xfrm>
            <a:off x="8148524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00B050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en-US" dirty="0" err="1" smtClean="0"/>
              <a:t>uom</a:t>
            </a:r>
            <a:endParaRPr lang="en-US" dirty="0" smtClean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24"/>
          </p:nvPr>
        </p:nvSpPr>
        <p:spPr>
          <a:xfrm>
            <a:off x="1757475" y="2263526"/>
            <a:ext cx="900000" cy="900000"/>
          </a:xfrm>
          <a:prstGeom prst="ellipse">
            <a:avLst/>
          </a:prstGeom>
          <a:solidFill>
            <a:srgbClr val="B482FF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3" name="Рисунок 6"/>
          <p:cNvSpPr>
            <a:spLocks noGrp="1"/>
          </p:cNvSpPr>
          <p:nvPr>
            <p:ph type="pic" sz="quarter" idx="25"/>
          </p:nvPr>
        </p:nvSpPr>
        <p:spPr>
          <a:xfrm>
            <a:off x="5645999" y="2263526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4" name="Рисунок 6"/>
          <p:cNvSpPr>
            <a:spLocks noGrp="1"/>
          </p:cNvSpPr>
          <p:nvPr>
            <p:ph type="pic" sz="quarter" idx="26"/>
          </p:nvPr>
        </p:nvSpPr>
        <p:spPr>
          <a:xfrm>
            <a:off x="9534524" y="2263526"/>
            <a:ext cx="900000" cy="900000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168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с вывод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71475" y="1431924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quarter" idx="18"/>
          </p:nvPr>
        </p:nvSpPr>
        <p:spPr>
          <a:xfrm>
            <a:off x="437322" y="1481138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371475" y="3884322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5" name="Holder 3"/>
          <p:cNvSpPr>
            <a:spLocks noGrp="1"/>
          </p:cNvSpPr>
          <p:nvPr>
            <p:ph type="body" idx="16" hasCustomPrompt="1"/>
          </p:nvPr>
        </p:nvSpPr>
        <p:spPr>
          <a:xfrm>
            <a:off x="8148524" y="1480930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Выводы по графику</a:t>
            </a:r>
            <a:endParaRPr dirty="0"/>
          </a:p>
        </p:txBody>
      </p:sp>
      <p:sp>
        <p:nvSpPr>
          <p:cNvPr id="17" name="object 64"/>
          <p:cNvSpPr/>
          <p:nvPr userDrawn="1"/>
        </p:nvSpPr>
        <p:spPr>
          <a:xfrm>
            <a:off x="7898020" y="160020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18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3945835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Выводы по графику</a:t>
            </a:r>
          </a:p>
        </p:txBody>
      </p:sp>
      <p:sp>
        <p:nvSpPr>
          <p:cNvPr id="19" name="Диаграмма 3"/>
          <p:cNvSpPr>
            <a:spLocks noGrp="1"/>
          </p:cNvSpPr>
          <p:nvPr>
            <p:ph type="chart" sz="quarter" idx="19"/>
          </p:nvPr>
        </p:nvSpPr>
        <p:spPr>
          <a:xfrm>
            <a:off x="437322" y="3934854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object 64"/>
          <p:cNvSpPr/>
          <p:nvPr userDrawn="1"/>
        </p:nvSpPr>
        <p:spPr>
          <a:xfrm>
            <a:off x="7898020" y="400547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24132596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6" userDrawn="1">
          <p15:clr>
            <a:srgbClr val="FBAE40"/>
          </p15:clr>
        </p15:guide>
        <p15:guide id="2" pos="5128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3181684"/>
            <a:ext cx="3996332" cy="2015936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000" b="0" i="0">
                <a:solidFill>
                  <a:schemeClr val="tx1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/>
            </a:lvl3pPr>
          </a:lstStyle>
          <a:p>
            <a:r>
              <a:rPr lang="en-US" dirty="0" smtClean="0"/>
              <a:t>Subtitle 20pt</a:t>
            </a:r>
          </a:p>
          <a:p>
            <a:pPr lvl="1"/>
            <a:r>
              <a:rPr lang="en-US" dirty="0" smtClean="0"/>
              <a:t>Large text 16pt</a:t>
            </a:r>
          </a:p>
          <a:p>
            <a:pPr lvl="2"/>
            <a:r>
              <a:rPr lang="en-US" dirty="0" smtClean="0"/>
              <a:t>Plain text 10pt</a:t>
            </a:r>
          </a:p>
          <a:p>
            <a:pPr lvl="2"/>
            <a:r>
              <a:rPr lang="en-US" dirty="0" smtClean="0"/>
              <a:t>Typed in Verdana Regular font.</a:t>
            </a:r>
          </a:p>
          <a:p>
            <a:pPr lvl="2"/>
            <a:r>
              <a:rPr lang="en-US" dirty="0" smtClean="0"/>
              <a:t>The Verdana Bold font is used to highlight the text. Additional comments can be typed in gray in a font of the same size.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 in one </a:t>
            </a:r>
            <a:br>
              <a:rPr lang="en-US" dirty="0" smtClean="0"/>
            </a:br>
            <a:r>
              <a:rPr lang="en-US" dirty="0" smtClean="0"/>
              <a:t>or two lines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7" hasCustomPrompt="1"/>
          </p:nvPr>
        </p:nvSpPr>
        <p:spPr>
          <a:xfrm>
            <a:off x="5443454" y="3181684"/>
            <a:ext cx="3996332" cy="1641475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 sz="2000" b="0" i="0">
                <a:solidFill>
                  <a:srgbClr val="828282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>
                <a:solidFill>
                  <a:srgbClr val="828282"/>
                </a:solidFill>
              </a:defRPr>
            </a:lvl3pPr>
          </a:lstStyle>
          <a:p>
            <a:r>
              <a:rPr lang="en-US" dirty="0" smtClean="0"/>
              <a:t>Additional </a:t>
            </a:r>
            <a:br>
              <a:rPr lang="en-US" dirty="0" smtClean="0"/>
            </a:br>
            <a:r>
              <a:rPr lang="en-US" dirty="0" smtClean="0"/>
              <a:t>subtitle </a:t>
            </a:r>
            <a:r>
              <a:rPr lang="ru-RU" dirty="0" smtClean="0"/>
              <a:t>20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en-US" dirty="0" smtClean="0"/>
              <a:t>Plain text  </a:t>
            </a:r>
            <a:r>
              <a:rPr lang="ru-RU" dirty="0" smtClean="0"/>
              <a:t>10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en-US" dirty="0" smtClean="0"/>
              <a:t>The text can be typed in two or three columns.</a:t>
            </a:r>
          </a:p>
          <a:p>
            <a:pPr lvl="2"/>
            <a:r>
              <a:rPr lang="en-US" dirty="0" smtClean="0"/>
              <a:t>In this case, it is recommended to align the subheadings on the first line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2506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Contacts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371475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Holder 3"/>
          <p:cNvSpPr>
            <a:spLocks noGrp="1"/>
          </p:cNvSpPr>
          <p:nvPr>
            <p:ph type="body" idx="15"/>
          </p:nvPr>
        </p:nvSpPr>
        <p:spPr>
          <a:xfrm>
            <a:off x="4259999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4" name="Holder 3"/>
          <p:cNvSpPr>
            <a:spLocks noGrp="1"/>
          </p:cNvSpPr>
          <p:nvPr>
            <p:ph type="body" idx="16"/>
          </p:nvPr>
        </p:nvSpPr>
        <p:spPr>
          <a:xfrm>
            <a:off x="8148524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5" name="Holder 3"/>
          <p:cNvSpPr>
            <a:spLocks noGrp="1"/>
          </p:cNvSpPr>
          <p:nvPr>
            <p:ph type="body" idx="17"/>
          </p:nvPr>
        </p:nvSpPr>
        <p:spPr>
          <a:xfrm>
            <a:off x="371475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6" name="Holder 3"/>
          <p:cNvSpPr>
            <a:spLocks noGrp="1"/>
          </p:cNvSpPr>
          <p:nvPr>
            <p:ph type="body" idx="18"/>
          </p:nvPr>
        </p:nvSpPr>
        <p:spPr>
          <a:xfrm>
            <a:off x="4259999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7" name="Holder 3"/>
          <p:cNvSpPr>
            <a:spLocks noGrp="1"/>
          </p:cNvSpPr>
          <p:nvPr>
            <p:ph type="body" idx="19"/>
          </p:nvPr>
        </p:nvSpPr>
        <p:spPr>
          <a:xfrm>
            <a:off x="8148524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20"/>
          </p:nvPr>
        </p:nvSpPr>
        <p:spPr>
          <a:xfrm>
            <a:off x="371475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21"/>
          </p:nvPr>
        </p:nvSpPr>
        <p:spPr>
          <a:xfrm>
            <a:off x="4259999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0" name="Holder 3"/>
          <p:cNvSpPr>
            <a:spLocks noGrp="1"/>
          </p:cNvSpPr>
          <p:nvPr>
            <p:ph type="body" idx="22"/>
          </p:nvPr>
        </p:nvSpPr>
        <p:spPr>
          <a:xfrm>
            <a:off x="8148524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9" name="Holder 3"/>
          <p:cNvSpPr>
            <a:spLocks noGrp="1"/>
          </p:cNvSpPr>
          <p:nvPr>
            <p:ph type="body" idx="27"/>
          </p:nvPr>
        </p:nvSpPr>
        <p:spPr>
          <a:xfrm>
            <a:off x="371475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0" name="Holder 3"/>
          <p:cNvSpPr>
            <a:spLocks noGrp="1"/>
          </p:cNvSpPr>
          <p:nvPr>
            <p:ph type="body" idx="28"/>
          </p:nvPr>
        </p:nvSpPr>
        <p:spPr>
          <a:xfrm>
            <a:off x="4259999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1" name="Holder 3"/>
          <p:cNvSpPr>
            <a:spLocks noGrp="1"/>
          </p:cNvSpPr>
          <p:nvPr>
            <p:ph type="body" idx="29"/>
          </p:nvPr>
        </p:nvSpPr>
        <p:spPr>
          <a:xfrm>
            <a:off x="8148524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2" name="Holder 3"/>
          <p:cNvSpPr>
            <a:spLocks noGrp="1"/>
          </p:cNvSpPr>
          <p:nvPr>
            <p:ph type="body" idx="30"/>
          </p:nvPr>
        </p:nvSpPr>
        <p:spPr>
          <a:xfrm>
            <a:off x="371475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31"/>
          </p:nvPr>
        </p:nvSpPr>
        <p:spPr>
          <a:xfrm>
            <a:off x="4259999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32"/>
          </p:nvPr>
        </p:nvSpPr>
        <p:spPr>
          <a:xfrm>
            <a:off x="8148524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5" name="Holder 3"/>
          <p:cNvSpPr>
            <a:spLocks noGrp="1"/>
          </p:cNvSpPr>
          <p:nvPr>
            <p:ph type="body" idx="33"/>
          </p:nvPr>
        </p:nvSpPr>
        <p:spPr>
          <a:xfrm>
            <a:off x="371475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6" name="Holder 3"/>
          <p:cNvSpPr>
            <a:spLocks noGrp="1"/>
          </p:cNvSpPr>
          <p:nvPr>
            <p:ph type="body" idx="34"/>
          </p:nvPr>
        </p:nvSpPr>
        <p:spPr>
          <a:xfrm>
            <a:off x="4259999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35"/>
          </p:nvPr>
        </p:nvSpPr>
        <p:spPr>
          <a:xfrm>
            <a:off x="8148524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36"/>
          </p:nvPr>
        </p:nvSpPr>
        <p:spPr>
          <a:xfrm>
            <a:off x="371475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9" name="Holder 3"/>
          <p:cNvSpPr>
            <a:spLocks noGrp="1"/>
          </p:cNvSpPr>
          <p:nvPr>
            <p:ph type="body" idx="37"/>
          </p:nvPr>
        </p:nvSpPr>
        <p:spPr>
          <a:xfrm>
            <a:off x="4259999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0" name="Holder 3"/>
          <p:cNvSpPr>
            <a:spLocks noGrp="1"/>
          </p:cNvSpPr>
          <p:nvPr>
            <p:ph type="body" idx="38"/>
          </p:nvPr>
        </p:nvSpPr>
        <p:spPr>
          <a:xfrm>
            <a:off x="8148524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24843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4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Разделитель_вставка фот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9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>
          <a:xfrm>
            <a:off x="8148638" y="0"/>
            <a:ext cx="4043362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9412" y="3090193"/>
            <a:ext cx="6707187" cy="1692771"/>
          </a:xfrm>
        </p:spPr>
        <p:txBody>
          <a:bodyPr anchor="t" anchorCtr="0"/>
          <a:lstStyle>
            <a:lvl1pPr marL="0" algn="l" defTabSz="542925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12" dirty="0">
                <a:latin typeface="Verdana"/>
                <a:cs typeface="Verdana"/>
              </a:rPr>
              <a:t>Очень длинный заголовок раздела презентации в несколько строк, базовая  линия первой строки выравнена  по линии горизонта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Евразийская интеграция  •  Актуальные вызовы и перспективы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79413" y="4782964"/>
            <a:ext cx="6707187" cy="846386"/>
          </a:xfrm>
        </p:spPr>
        <p:txBody>
          <a:bodyPr/>
          <a:lstStyle>
            <a:lvl1pPr marL="0" algn="l">
              <a:lnSpc>
                <a:spcPct val="100000"/>
              </a:lnSpc>
              <a:spcBef>
                <a:spcPts val="0"/>
              </a:spcBef>
              <a:defRPr sz="2800"/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Подзаголовок раздела,</a:t>
            </a:r>
            <a:b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</a:b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тоже достаточно длинный</a:t>
            </a:r>
          </a:p>
        </p:txBody>
      </p:sp>
    </p:spTree>
    <p:extLst>
      <p:ext uri="{BB962C8B-B14F-4D97-AF65-F5344CB8AC3E}">
        <p14:creationId xmlns:p14="http://schemas.microsoft.com/office/powerpoint/2010/main" val="28331536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59449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 userDrawn="1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_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371475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4260000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Объект 6"/>
          <p:cNvSpPr>
            <a:spLocks noGrp="1"/>
          </p:cNvSpPr>
          <p:nvPr>
            <p:ph sz="quarter" idx="19"/>
          </p:nvPr>
        </p:nvSpPr>
        <p:spPr>
          <a:xfrm>
            <a:off x="8148524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21927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454" userDrawn="1">
          <p15:clr>
            <a:srgbClr val="FBAE40"/>
          </p15:clr>
        </p15:guide>
        <p15:guide id="6" orient="horz" pos="232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12"/>
          </p:nvPr>
        </p:nvSpPr>
        <p:spPr>
          <a:xfrm>
            <a:off x="4259999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13"/>
          </p:nvPr>
        </p:nvSpPr>
        <p:spPr>
          <a:xfrm>
            <a:off x="8148524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9691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6" orient="horz" pos="21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01512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 userDrawn="1">
          <p15:clr>
            <a:srgbClr val="FBAE40"/>
          </p15:clr>
        </p15:guide>
        <p15:guide id="2" pos="2057" userDrawn="1">
          <p15:clr>
            <a:srgbClr val="FBAE40"/>
          </p15:clr>
        </p15:guide>
        <p15:guide id="3" pos="3785" userDrawn="1">
          <p15:clr>
            <a:srgbClr val="FBAE40"/>
          </p15:clr>
        </p15:guide>
        <p15:guide id="4" pos="3888" userDrawn="1">
          <p15:clr>
            <a:srgbClr val="FBAE40"/>
          </p15:clr>
        </p15:guide>
        <p15:guide id="5" pos="5616" userDrawn="1">
          <p15:clr>
            <a:srgbClr val="FBAE40"/>
          </p15:clr>
        </p15:guide>
        <p15:guide id="6" pos="572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3278962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6186449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9093936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76350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Описание проектов </a:t>
            </a:r>
            <a:br>
              <a:rPr lang="ru-RU" dirty="0"/>
            </a:br>
            <a:r>
              <a:rPr lang="ru-RU" dirty="0"/>
              <a:t>вариант 1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9690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66889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9690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4453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Описание проектов </a:t>
            </a:r>
            <a:br>
              <a:rPr lang="ru-RU" dirty="0"/>
            </a:br>
            <a:r>
              <a:rPr lang="ru-RU" dirty="0"/>
              <a:t>вариант 1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7338261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7338261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7338261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7338261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7338261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501599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501599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501599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501599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501599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2693737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2693737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2693737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2693737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2693737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98443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7338261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7338261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7338261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7338261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7338261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501599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501599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501599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501599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501599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2693737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2693737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2693737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2693737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2693737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7" name="Holder 3"/>
          <p:cNvSpPr>
            <a:spLocks noGrp="1"/>
          </p:cNvSpPr>
          <p:nvPr>
            <p:ph type="body" idx="54" hasCustomPrompt="1"/>
          </p:nvPr>
        </p:nvSpPr>
        <p:spPr>
          <a:xfrm>
            <a:off x="9660524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8" name="Holder 3"/>
          <p:cNvSpPr>
            <a:spLocks noGrp="1"/>
          </p:cNvSpPr>
          <p:nvPr>
            <p:ph type="body" idx="55" hasCustomPrompt="1"/>
          </p:nvPr>
        </p:nvSpPr>
        <p:spPr>
          <a:xfrm>
            <a:off x="9660524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9" name="Holder 3"/>
          <p:cNvSpPr>
            <a:spLocks noGrp="1"/>
          </p:cNvSpPr>
          <p:nvPr>
            <p:ph type="body" idx="56" hasCustomPrompt="1"/>
          </p:nvPr>
        </p:nvSpPr>
        <p:spPr>
          <a:xfrm>
            <a:off x="9660524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80" name="Holder 3"/>
          <p:cNvSpPr>
            <a:spLocks noGrp="1"/>
          </p:cNvSpPr>
          <p:nvPr>
            <p:ph type="body" idx="57" hasCustomPrompt="1"/>
          </p:nvPr>
        </p:nvSpPr>
        <p:spPr>
          <a:xfrm>
            <a:off x="9660524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81" name="Рисунок 4"/>
          <p:cNvSpPr>
            <a:spLocks noGrp="1"/>
          </p:cNvSpPr>
          <p:nvPr>
            <p:ph type="pic" sz="quarter" idx="58"/>
          </p:nvPr>
        </p:nvSpPr>
        <p:spPr>
          <a:xfrm>
            <a:off x="966052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82" name="Holder 3"/>
          <p:cNvSpPr>
            <a:spLocks noGrp="1"/>
          </p:cNvSpPr>
          <p:nvPr>
            <p:ph type="body" idx="59" hasCustomPrompt="1"/>
          </p:nvPr>
        </p:nvSpPr>
        <p:spPr>
          <a:xfrm>
            <a:off x="9660524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83" name="Holder 3"/>
          <p:cNvSpPr>
            <a:spLocks noGrp="1"/>
          </p:cNvSpPr>
          <p:nvPr>
            <p:ph type="body" idx="60" hasCustomPrompt="1"/>
          </p:nvPr>
        </p:nvSpPr>
        <p:spPr>
          <a:xfrm>
            <a:off x="9660524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84" name="Holder 3"/>
          <p:cNvSpPr>
            <a:spLocks noGrp="1"/>
          </p:cNvSpPr>
          <p:nvPr>
            <p:ph type="body" idx="61" hasCustomPrompt="1"/>
          </p:nvPr>
        </p:nvSpPr>
        <p:spPr>
          <a:xfrm>
            <a:off x="9660524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85" name="Holder 3"/>
          <p:cNvSpPr>
            <a:spLocks noGrp="1"/>
          </p:cNvSpPr>
          <p:nvPr>
            <p:ph type="body" idx="62" hasCustomPrompt="1"/>
          </p:nvPr>
        </p:nvSpPr>
        <p:spPr>
          <a:xfrm>
            <a:off x="9660524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86" name="Рисунок 4"/>
          <p:cNvSpPr>
            <a:spLocks noGrp="1"/>
          </p:cNvSpPr>
          <p:nvPr>
            <p:ph type="pic" sz="quarter" idx="63"/>
          </p:nvPr>
        </p:nvSpPr>
        <p:spPr>
          <a:xfrm>
            <a:off x="966052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4291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95" userDrawn="1">
          <p15:clr>
            <a:srgbClr val="FBAE40"/>
          </p15:clr>
        </p15:guide>
        <p15:guide id="2" pos="3057" userDrawn="1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6" pos="6085" userDrawn="1">
          <p15:clr>
            <a:srgbClr val="FBAE40"/>
          </p15:clr>
        </p15:guide>
        <p15:guide id="7" orient="horz" pos="2394">
          <p15:clr>
            <a:srgbClr val="FBAE40"/>
          </p15:clr>
        </p15:guide>
        <p15:guide id="8" pos="1698" userDrawn="1">
          <p15:clr>
            <a:srgbClr val="FBAE40"/>
          </p15:clr>
        </p15:guide>
        <p15:guide id="9" pos="3161" userDrawn="1">
          <p15:clr>
            <a:srgbClr val="FBAE40"/>
          </p15:clr>
        </p15:guide>
        <p15:guide id="10" pos="4519" userDrawn="1">
          <p15:clr>
            <a:srgbClr val="FBAE40"/>
          </p15:clr>
        </p15:guide>
        <p15:guide id="11" pos="4623" userDrawn="1">
          <p15:clr>
            <a:srgbClr val="FBAE40"/>
          </p15:clr>
        </p15:guide>
        <p15:guide id="12" pos="598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Описание проектов </a:t>
            </a:r>
            <a:br>
              <a:rPr lang="ru-RU" dirty="0"/>
            </a:br>
            <a:r>
              <a:rPr lang="ru-RU" dirty="0"/>
              <a:t>вариант 2 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57153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57153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9779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_вставка фот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>
          <a:xfrm>
            <a:off x="8148638" y="0"/>
            <a:ext cx="4043362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9412" y="3090193"/>
            <a:ext cx="6707187" cy="1692771"/>
          </a:xfrm>
        </p:spPr>
        <p:txBody>
          <a:bodyPr anchor="t" anchorCtr="0"/>
          <a:lstStyle>
            <a:lvl1pPr marL="0" algn="l" defTabSz="542925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12" dirty="0">
                <a:latin typeface="Verdana"/>
                <a:cs typeface="Verdana"/>
              </a:rPr>
              <a:t>Очень длинный заголовок раздела презентации в несколько строк, базовая  линия первой строки выравнена  по линии горизонта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79413" y="4782964"/>
            <a:ext cx="6707187" cy="846386"/>
          </a:xfrm>
        </p:spPr>
        <p:txBody>
          <a:bodyPr/>
          <a:lstStyle>
            <a:lvl1pPr marL="0" algn="l">
              <a:lnSpc>
                <a:spcPct val="100000"/>
              </a:lnSpc>
              <a:spcBef>
                <a:spcPts val="0"/>
              </a:spcBef>
              <a:defRPr sz="2800"/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Подзаголовок раздела,</a:t>
            </a:r>
            <a:b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</a:b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тоже достаточно длинный</a:t>
            </a:r>
          </a:p>
        </p:txBody>
      </p:sp>
    </p:spTree>
    <p:extLst>
      <p:ext uri="{BB962C8B-B14F-4D97-AF65-F5344CB8AC3E}">
        <p14:creationId xmlns:p14="http://schemas.microsoft.com/office/powerpoint/2010/main" val="24137958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иллюстраци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Основной посыл / мысль слайда в несколько строк </a:t>
            </a:r>
            <a:br>
              <a:rPr lang="ru-RU" dirty="0"/>
            </a:br>
            <a:r>
              <a:rPr lang="ru-RU" dirty="0"/>
              <a:t>(максимально – четыре) Основной посыл / мысль слайда </a:t>
            </a:r>
            <a:br>
              <a:rPr lang="ru-RU" dirty="0"/>
            </a:br>
            <a:r>
              <a:rPr lang="ru-RU" dirty="0"/>
              <a:t>в несколько строк (максимально – четыре)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quarter" idx="17"/>
          </p:nvPr>
        </p:nvSpPr>
        <p:spPr>
          <a:xfrm>
            <a:off x="371474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6237287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3244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  <p15:guide id="3" orient="horz" pos="21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438400"/>
            <a:ext cx="7560524" cy="1846659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2400" b="0" i="0" baseline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Основной посыл / мысль слайда в несколько строк (максимально – четыре) Основной посыл / мысль слайда в несколько строк (максимально – четыре)</a:t>
            </a:r>
            <a:br>
              <a:rPr lang="ru-RU" dirty="0"/>
            </a:b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438400"/>
            <a:ext cx="3672000" cy="1846659"/>
          </a:xfrm>
        </p:spPr>
        <p:txBody>
          <a:bodyPr lIns="0" tIns="0" rIns="0" bIns="0"/>
          <a:lstStyle>
            <a:lvl1pPr marL="171450" indent="-171450">
              <a:buFont typeface="Arial" panose="020B0604020202020204" pitchFamily="34" charset="0"/>
              <a:buChar char="•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  <a:endParaRPr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7"/>
          </p:nvPr>
        </p:nvSpPr>
        <p:spPr>
          <a:xfrm>
            <a:off x="371475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26005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9"/>
          </p:nvPr>
        </p:nvSpPr>
        <p:spPr>
          <a:xfrm>
            <a:off x="814863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9622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цифр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70425" y="1457566"/>
            <a:ext cx="11449050" cy="1255960"/>
          </a:xfr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72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>
              <a:defRPr lang="ru-RU" sz="2400" kern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ru-RU" sz="1091" kern="1200" dirty="0" smtClean="0">
                <a:solidFill>
                  <a:schemeClr val="tx1"/>
                </a:solidFill>
              </a:defRPr>
            </a:lvl2pPr>
            <a:lvl3pPr>
              <a:defRPr lang="ru-RU" sz="1091" kern="1200" dirty="0" smtClean="0">
                <a:solidFill>
                  <a:schemeClr val="tx1"/>
                </a:solidFill>
              </a:defRPr>
            </a:lvl3pPr>
            <a:lvl4pPr>
              <a:defRPr lang="ru-RU" sz="1091" kern="1200" dirty="0" smtClean="0">
                <a:solidFill>
                  <a:schemeClr val="tx1"/>
                </a:solidFill>
              </a:defRPr>
            </a:lvl4pPr>
            <a:lvl5pPr>
              <a:defRPr lang="ru-RU" sz="1091" kern="1200" dirty="0">
                <a:solidFill>
                  <a:schemeClr val="tx1"/>
                </a:solidFill>
              </a:defRPr>
            </a:lvl5pPr>
          </a:lstStyle>
          <a:p>
            <a:pPr lvl="0" algn="ctr" defTabSz="554401" rtl="0" eaLnBrk="1" latinLnBrk="0" hangingPunct="1">
              <a:spcBef>
                <a:spcPts val="1200"/>
              </a:spcBef>
            </a:pPr>
            <a:r>
              <a:rPr lang="ru-RU" dirty="0"/>
              <a:t>  </a:t>
            </a: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V="1">
            <a:off x="371475" y="2713526"/>
            <a:ext cx="11448000" cy="0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27"/>
          </p:nvPr>
        </p:nvSpPr>
        <p:spPr>
          <a:xfrm>
            <a:off x="1682693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7" name="Текст 65"/>
          <p:cNvSpPr>
            <a:spLocks noGrp="1"/>
          </p:cNvSpPr>
          <p:nvPr>
            <p:ph type="body" sz="quarter" idx="28"/>
          </p:nvPr>
        </p:nvSpPr>
        <p:spPr>
          <a:xfrm>
            <a:off x="5571217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5"/>
          <p:cNvSpPr>
            <a:spLocks noGrp="1"/>
          </p:cNvSpPr>
          <p:nvPr>
            <p:ph type="body" sz="quarter" idx="29"/>
          </p:nvPr>
        </p:nvSpPr>
        <p:spPr>
          <a:xfrm>
            <a:off x="9459742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520490"/>
            <a:ext cx="3672000" cy="553998"/>
          </a:xfrm>
        </p:spPr>
        <p:txBody>
          <a:bodyPr lIns="0" tIns="0" rIns="0" bIns="0"/>
          <a:lstStyle>
            <a:lvl1pPr algn="ctr">
              <a:defRPr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ПОКАЗАТЕЛЯ 1</a:t>
            </a:r>
          </a:p>
        </p:txBody>
      </p:sp>
      <p:sp>
        <p:nvSpPr>
          <p:cNvPr id="50" name="Holder 3"/>
          <p:cNvSpPr>
            <a:spLocks noGrp="1"/>
          </p:cNvSpPr>
          <p:nvPr>
            <p:ph type="body" idx="12" hasCustomPrompt="1"/>
          </p:nvPr>
        </p:nvSpPr>
        <p:spPr>
          <a:xfrm>
            <a:off x="4259999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ПОКАЗАТЕЛЯ 2</a:t>
            </a:r>
          </a:p>
        </p:txBody>
      </p:sp>
      <p:sp>
        <p:nvSpPr>
          <p:cNvPr id="51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ПОКАЗАТЕЛЯ 3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52" name="Holder 3"/>
          <p:cNvSpPr>
            <a:spLocks noGrp="1"/>
          </p:cNvSpPr>
          <p:nvPr>
            <p:ph type="body" idx="15" hasCustomPrompt="1"/>
          </p:nvPr>
        </p:nvSpPr>
        <p:spPr>
          <a:xfrm>
            <a:off x="371475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baseline="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краткое описание показателя </a:t>
            </a:r>
            <a:br>
              <a:rPr lang="ru-RU" dirty="0"/>
            </a:br>
            <a:r>
              <a:rPr lang="ru-RU" dirty="0"/>
              <a:t>максимум 4 строки</a:t>
            </a:r>
          </a:p>
        </p:txBody>
      </p:sp>
      <p:sp>
        <p:nvSpPr>
          <p:cNvPr id="53" name="Holder 3"/>
          <p:cNvSpPr>
            <a:spLocks noGrp="1"/>
          </p:cNvSpPr>
          <p:nvPr>
            <p:ph type="body" idx="16" hasCustomPrompt="1"/>
          </p:nvPr>
        </p:nvSpPr>
        <p:spPr>
          <a:xfrm>
            <a:off x="4259999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краткое описание показателя </a:t>
            </a:r>
            <a:br>
              <a:rPr lang="ru-RU" dirty="0"/>
            </a:br>
            <a:r>
              <a:rPr lang="ru-RU" dirty="0"/>
              <a:t>максимум 4 строки</a:t>
            </a:r>
          </a:p>
        </p:txBody>
      </p:sp>
      <p:sp>
        <p:nvSpPr>
          <p:cNvPr id="54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краткое описание показателя </a:t>
            </a:r>
            <a:br>
              <a:rPr lang="ru-RU" dirty="0"/>
            </a:br>
            <a:r>
              <a:rPr lang="ru-RU" dirty="0"/>
              <a:t>максимум 4 строки</a:t>
            </a:r>
          </a:p>
        </p:txBody>
      </p:sp>
      <p:sp>
        <p:nvSpPr>
          <p:cNvPr id="55" name="Holder 3"/>
          <p:cNvSpPr>
            <a:spLocks noGrp="1"/>
          </p:cNvSpPr>
          <p:nvPr>
            <p:ph type="body" idx="18" hasCustomPrompt="1"/>
          </p:nvPr>
        </p:nvSpPr>
        <p:spPr>
          <a:xfrm>
            <a:off x="911238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B482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ХХ,Х</a:t>
            </a:r>
          </a:p>
        </p:txBody>
      </p:sp>
      <p:sp>
        <p:nvSpPr>
          <p:cNvPr id="58" name="Holder 3"/>
          <p:cNvSpPr>
            <a:spLocks noGrp="1"/>
          </p:cNvSpPr>
          <p:nvPr>
            <p:ph type="body" idx="19" hasCustomPrompt="1"/>
          </p:nvPr>
        </p:nvSpPr>
        <p:spPr>
          <a:xfrm>
            <a:off x="4799762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24D6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ХХ,Х</a:t>
            </a:r>
          </a:p>
        </p:txBody>
      </p:sp>
      <p:sp>
        <p:nvSpPr>
          <p:cNvPr id="59" name="Holder 3"/>
          <p:cNvSpPr>
            <a:spLocks noGrp="1"/>
          </p:cNvSpPr>
          <p:nvPr>
            <p:ph type="body" idx="20" hasCustomPrompt="1"/>
          </p:nvPr>
        </p:nvSpPr>
        <p:spPr>
          <a:xfrm>
            <a:off x="8688287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00B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ХХ,Х</a:t>
            </a:r>
          </a:p>
        </p:txBody>
      </p:sp>
      <p:sp>
        <p:nvSpPr>
          <p:cNvPr id="60" name="Holder 3"/>
          <p:cNvSpPr>
            <a:spLocks noGrp="1"/>
          </p:cNvSpPr>
          <p:nvPr>
            <p:ph type="body" idx="21" hasCustomPrompt="1"/>
          </p:nvPr>
        </p:nvSpPr>
        <p:spPr>
          <a:xfrm>
            <a:off x="371475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baseline="0" dirty="0">
                <a:solidFill>
                  <a:srgbClr val="B482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ед. изм.</a:t>
            </a:r>
          </a:p>
        </p:txBody>
      </p:sp>
      <p:sp>
        <p:nvSpPr>
          <p:cNvPr id="61" name="Holder 3"/>
          <p:cNvSpPr>
            <a:spLocks noGrp="1"/>
          </p:cNvSpPr>
          <p:nvPr>
            <p:ph type="body" idx="22" hasCustomPrompt="1"/>
          </p:nvPr>
        </p:nvSpPr>
        <p:spPr>
          <a:xfrm>
            <a:off x="4259999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24D6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ед. изм.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23" hasCustomPrompt="1"/>
          </p:nvPr>
        </p:nvSpPr>
        <p:spPr>
          <a:xfrm>
            <a:off x="8148524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00B050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ед. изм.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24"/>
          </p:nvPr>
        </p:nvSpPr>
        <p:spPr>
          <a:xfrm>
            <a:off x="1757475" y="2263526"/>
            <a:ext cx="900000" cy="900000"/>
          </a:xfrm>
          <a:prstGeom prst="ellipse">
            <a:avLst/>
          </a:prstGeom>
          <a:solidFill>
            <a:srgbClr val="B482FF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3" name="Рисунок 6"/>
          <p:cNvSpPr>
            <a:spLocks noGrp="1"/>
          </p:cNvSpPr>
          <p:nvPr>
            <p:ph type="pic" sz="quarter" idx="25"/>
          </p:nvPr>
        </p:nvSpPr>
        <p:spPr>
          <a:xfrm>
            <a:off x="5645999" y="2263526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4" name="Рисунок 6"/>
          <p:cNvSpPr>
            <a:spLocks noGrp="1"/>
          </p:cNvSpPr>
          <p:nvPr>
            <p:ph type="pic" sz="quarter" idx="26"/>
          </p:nvPr>
        </p:nvSpPr>
        <p:spPr>
          <a:xfrm>
            <a:off x="9534524" y="2263526"/>
            <a:ext cx="900000" cy="900000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7327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3181684"/>
            <a:ext cx="3996332" cy="2523768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000" b="0" i="0">
                <a:solidFill>
                  <a:schemeClr val="tx1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/>
            </a:lvl3pPr>
          </a:lstStyle>
          <a:p>
            <a:r>
              <a:rPr lang="ru-RU" dirty="0"/>
              <a:t>Подзаголовок 20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ru-RU" dirty="0"/>
              <a:t>Крупный текст 16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  <a:p>
            <a:pPr lvl="2"/>
            <a:r>
              <a:rPr lang="ru-RU" dirty="0"/>
              <a:t>Для выделения текста используется шрифт </a:t>
            </a:r>
            <a:r>
              <a:rPr lang="en-US" dirty="0"/>
              <a:t>Verdana Bold. </a:t>
            </a:r>
            <a:r>
              <a:rPr lang="ru-RU" dirty="0"/>
              <a:t>Дополнительные комментарии могут быть набраны серым цветом шрифтом того же размера.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/>
              <a:t>Заголовок слайда</a:t>
            </a:r>
            <a:r>
              <a:rPr lang="en-US" dirty="0"/>
              <a:t> </a:t>
            </a:r>
            <a:r>
              <a:rPr lang="ru-RU" dirty="0"/>
              <a:t>в одну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или две строки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7" hasCustomPrompt="1"/>
          </p:nvPr>
        </p:nvSpPr>
        <p:spPr>
          <a:xfrm>
            <a:off x="5443454" y="3181684"/>
            <a:ext cx="3996332" cy="1641475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 sz="2000" b="0" i="0">
                <a:solidFill>
                  <a:srgbClr val="828282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>
                <a:solidFill>
                  <a:srgbClr val="828282"/>
                </a:solidFill>
              </a:defRPr>
            </a:lvl3pPr>
          </a:lstStyle>
          <a:p>
            <a:r>
              <a:rPr lang="ru-RU" dirty="0"/>
              <a:t>Дополнительный подзаголовок 20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Текст может быть набран в две или три колонки.</a:t>
            </a:r>
          </a:p>
          <a:p>
            <a:pPr lvl="2"/>
            <a:r>
              <a:rPr lang="ru-RU" dirty="0"/>
              <a:t>В этом случае подзаголовки рекомендуется выравнивать по первой строке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6281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Контакты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371475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Holder 3"/>
          <p:cNvSpPr>
            <a:spLocks noGrp="1"/>
          </p:cNvSpPr>
          <p:nvPr>
            <p:ph type="body" idx="15"/>
          </p:nvPr>
        </p:nvSpPr>
        <p:spPr>
          <a:xfrm>
            <a:off x="4259999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4" name="Holder 3"/>
          <p:cNvSpPr>
            <a:spLocks noGrp="1"/>
          </p:cNvSpPr>
          <p:nvPr>
            <p:ph type="body" idx="16"/>
          </p:nvPr>
        </p:nvSpPr>
        <p:spPr>
          <a:xfrm>
            <a:off x="8148524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5" name="Holder 3"/>
          <p:cNvSpPr>
            <a:spLocks noGrp="1"/>
          </p:cNvSpPr>
          <p:nvPr>
            <p:ph type="body" idx="17"/>
          </p:nvPr>
        </p:nvSpPr>
        <p:spPr>
          <a:xfrm>
            <a:off x="371475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6" name="Holder 3"/>
          <p:cNvSpPr>
            <a:spLocks noGrp="1"/>
          </p:cNvSpPr>
          <p:nvPr>
            <p:ph type="body" idx="18"/>
          </p:nvPr>
        </p:nvSpPr>
        <p:spPr>
          <a:xfrm>
            <a:off x="4259999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7" name="Holder 3"/>
          <p:cNvSpPr>
            <a:spLocks noGrp="1"/>
          </p:cNvSpPr>
          <p:nvPr>
            <p:ph type="body" idx="19"/>
          </p:nvPr>
        </p:nvSpPr>
        <p:spPr>
          <a:xfrm>
            <a:off x="8148524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20"/>
          </p:nvPr>
        </p:nvSpPr>
        <p:spPr>
          <a:xfrm>
            <a:off x="371475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21"/>
          </p:nvPr>
        </p:nvSpPr>
        <p:spPr>
          <a:xfrm>
            <a:off x="4259999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0" name="Holder 3"/>
          <p:cNvSpPr>
            <a:spLocks noGrp="1"/>
          </p:cNvSpPr>
          <p:nvPr>
            <p:ph type="body" idx="22"/>
          </p:nvPr>
        </p:nvSpPr>
        <p:spPr>
          <a:xfrm>
            <a:off x="8148524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9" name="Holder 3"/>
          <p:cNvSpPr>
            <a:spLocks noGrp="1"/>
          </p:cNvSpPr>
          <p:nvPr>
            <p:ph type="body" idx="27"/>
          </p:nvPr>
        </p:nvSpPr>
        <p:spPr>
          <a:xfrm>
            <a:off x="371475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0" name="Holder 3"/>
          <p:cNvSpPr>
            <a:spLocks noGrp="1"/>
          </p:cNvSpPr>
          <p:nvPr>
            <p:ph type="body" idx="28"/>
          </p:nvPr>
        </p:nvSpPr>
        <p:spPr>
          <a:xfrm>
            <a:off x="4259999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1" name="Holder 3"/>
          <p:cNvSpPr>
            <a:spLocks noGrp="1"/>
          </p:cNvSpPr>
          <p:nvPr>
            <p:ph type="body" idx="29"/>
          </p:nvPr>
        </p:nvSpPr>
        <p:spPr>
          <a:xfrm>
            <a:off x="8148524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2" name="Holder 3"/>
          <p:cNvSpPr>
            <a:spLocks noGrp="1"/>
          </p:cNvSpPr>
          <p:nvPr>
            <p:ph type="body" idx="30"/>
          </p:nvPr>
        </p:nvSpPr>
        <p:spPr>
          <a:xfrm>
            <a:off x="371475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31"/>
          </p:nvPr>
        </p:nvSpPr>
        <p:spPr>
          <a:xfrm>
            <a:off x="4259999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32"/>
          </p:nvPr>
        </p:nvSpPr>
        <p:spPr>
          <a:xfrm>
            <a:off x="8148524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5" name="Holder 3"/>
          <p:cNvSpPr>
            <a:spLocks noGrp="1"/>
          </p:cNvSpPr>
          <p:nvPr>
            <p:ph type="body" idx="33"/>
          </p:nvPr>
        </p:nvSpPr>
        <p:spPr>
          <a:xfrm>
            <a:off x="371475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6" name="Holder 3"/>
          <p:cNvSpPr>
            <a:spLocks noGrp="1"/>
          </p:cNvSpPr>
          <p:nvPr>
            <p:ph type="body" idx="34"/>
          </p:nvPr>
        </p:nvSpPr>
        <p:spPr>
          <a:xfrm>
            <a:off x="4259999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35"/>
          </p:nvPr>
        </p:nvSpPr>
        <p:spPr>
          <a:xfrm>
            <a:off x="8148524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36"/>
          </p:nvPr>
        </p:nvSpPr>
        <p:spPr>
          <a:xfrm>
            <a:off x="371475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9" name="Holder 3"/>
          <p:cNvSpPr>
            <a:spLocks noGrp="1"/>
          </p:cNvSpPr>
          <p:nvPr>
            <p:ph type="body" idx="37"/>
          </p:nvPr>
        </p:nvSpPr>
        <p:spPr>
          <a:xfrm>
            <a:off x="4259999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0" name="Holder 3"/>
          <p:cNvSpPr>
            <a:spLocks noGrp="1"/>
          </p:cNvSpPr>
          <p:nvPr>
            <p:ph type="body" idx="38"/>
          </p:nvPr>
        </p:nvSpPr>
        <p:spPr>
          <a:xfrm>
            <a:off x="8148524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6246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359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_вставка фот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/>
          <p:cNvSpPr>
            <a:spLocks noGrp="1"/>
          </p:cNvSpPr>
          <p:nvPr>
            <p:ph type="pic" sz="quarter" idx="10"/>
          </p:nvPr>
        </p:nvSpPr>
        <p:spPr>
          <a:xfrm>
            <a:off x="-6350" y="-9525"/>
            <a:ext cx="7823403" cy="6878638"/>
          </a:xfrm>
          <a:custGeom>
            <a:avLst/>
            <a:gdLst>
              <a:gd name="connsiteX0" fmla="*/ 0 w 7823403"/>
              <a:gd name="connsiteY0" fmla="*/ 0 h 6878638"/>
              <a:gd name="connsiteX1" fmla="*/ 6106200 w 7823403"/>
              <a:gd name="connsiteY1" fmla="*/ 612 h 6878638"/>
              <a:gd name="connsiteX2" fmla="*/ 7823324 w 7823403"/>
              <a:gd name="connsiteY2" fmla="*/ 1377889 h 6878638"/>
              <a:gd name="connsiteX3" fmla="*/ 6106200 w 7823403"/>
              <a:gd name="connsiteY3" fmla="*/ 3434861 h 6878638"/>
              <a:gd name="connsiteX4" fmla="*/ 4371189 w 7823403"/>
              <a:gd name="connsiteY4" fmla="*/ 5500777 h 6878638"/>
              <a:gd name="connsiteX5" fmla="*/ 6106200 w 7823403"/>
              <a:gd name="connsiteY5" fmla="*/ 6878053 h 6878638"/>
              <a:gd name="connsiteX6" fmla="*/ 0 w 7823403"/>
              <a:gd name="connsiteY6" fmla="*/ 6878638 h 6878638"/>
              <a:gd name="connsiteX7" fmla="*/ 0 w 7823403"/>
              <a:gd name="connsiteY7" fmla="*/ 0 h 6878638"/>
              <a:gd name="connsiteX8" fmla="*/ 0 w 11826875"/>
              <a:gd name="connsiteY8" fmla="*/ 0 h 6878638"/>
              <a:gd name="connsiteX9" fmla="*/ 0 w 11826875"/>
              <a:gd name="connsiteY9" fmla="*/ 0 h 6878638"/>
              <a:gd name="connsiteX10" fmla="*/ 0 w 11826875"/>
              <a:gd name="connsiteY10" fmla="*/ 0 h 687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23402" h="6878638">
                <a:moveTo>
                  <a:pt x="0" y="0"/>
                </a:moveTo>
                <a:lnTo>
                  <a:pt x="6106200" y="612"/>
                </a:lnTo>
                <a:cubicBezTo>
                  <a:pt x="7197301" y="-6717"/>
                  <a:pt x="7814381" y="689250"/>
                  <a:pt x="7823324" y="1377889"/>
                </a:cubicBezTo>
                <a:cubicBezTo>
                  <a:pt x="7832267" y="2066527"/>
                  <a:pt x="7084007" y="2917636"/>
                  <a:pt x="6106200" y="3434861"/>
                </a:cubicBezTo>
                <a:cubicBezTo>
                  <a:pt x="5128393" y="3952085"/>
                  <a:pt x="4371189" y="4819591"/>
                  <a:pt x="4371189" y="5500777"/>
                </a:cubicBezTo>
                <a:cubicBezTo>
                  <a:pt x="4371189" y="6181963"/>
                  <a:pt x="4958469" y="6873582"/>
                  <a:pt x="6106200" y="6878053"/>
                </a:cubicBezTo>
                <a:lnTo>
                  <a:pt x="0" y="6878638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1475" y="2691336"/>
            <a:ext cx="11449049" cy="2880789"/>
          </a:xfrm>
        </p:spPr>
        <p:txBody>
          <a:bodyPr/>
          <a:lstStyle>
            <a:lvl1pPr algn="l" defTabSz="542925">
              <a:lnSpc>
                <a:spcPct val="80000"/>
              </a:lnSpc>
              <a:defRPr sz="7800">
                <a:solidFill>
                  <a:schemeClr val="bg1"/>
                </a:solidFill>
              </a:defRPr>
            </a:lvl1pPr>
          </a:lstStyle>
          <a:p>
            <a:r>
              <a:rPr lang="ru-RU"/>
              <a:t>							Крупный</a:t>
            </a:r>
            <a:br>
              <a:rPr lang="ru-RU"/>
            </a:br>
            <a:r>
              <a:rPr lang="ru-RU"/>
              <a:t>										заголовок</a:t>
            </a:r>
            <a:br>
              <a:rPr lang="ru-RU"/>
            </a:br>
            <a:r>
              <a:rPr lang="ru-RU"/>
              <a:t>	в три строки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1"/>
          </p:nvPr>
        </p:nvSpPr>
        <p:spPr>
          <a:xfrm>
            <a:off x="4364839" y="-9525"/>
            <a:ext cx="7827161" cy="6878638"/>
          </a:xfrm>
          <a:custGeom>
            <a:avLst/>
            <a:gdLst>
              <a:gd name="connsiteX0" fmla="*/ 1735011 w 7827161"/>
              <a:gd name="connsiteY0" fmla="*/ 612 h 6878638"/>
              <a:gd name="connsiteX1" fmla="*/ 7827161 w 7827161"/>
              <a:gd name="connsiteY1" fmla="*/ 0 h 6878638"/>
              <a:gd name="connsiteX2" fmla="*/ 7827161 w 7827161"/>
              <a:gd name="connsiteY2" fmla="*/ 6878638 h 6878638"/>
              <a:gd name="connsiteX3" fmla="*/ 1735011 w 7827161"/>
              <a:gd name="connsiteY3" fmla="*/ 6878053 h 6878638"/>
              <a:gd name="connsiteX4" fmla="*/ 0 w 7827161"/>
              <a:gd name="connsiteY4" fmla="*/ 5500777 h 6878638"/>
              <a:gd name="connsiteX5" fmla="*/ 1735011 w 7827161"/>
              <a:gd name="connsiteY5" fmla="*/ 3434861 h 6878638"/>
              <a:gd name="connsiteX6" fmla="*/ 3452135 w 7827161"/>
              <a:gd name="connsiteY6" fmla="*/ 1377889 h 6878638"/>
              <a:gd name="connsiteX7" fmla="*/ 1735011 w 7827161"/>
              <a:gd name="connsiteY7" fmla="*/ 612 h 6878638"/>
              <a:gd name="connsiteX8" fmla="*/ 5642650 w 11734800"/>
              <a:gd name="connsiteY8" fmla="*/ 612 h 6878638"/>
              <a:gd name="connsiteX9" fmla="*/ 5642650 w 11734800"/>
              <a:gd name="connsiteY9" fmla="*/ 612 h 6878638"/>
              <a:gd name="connsiteX10" fmla="*/ 0 w 11734800"/>
              <a:gd name="connsiteY10" fmla="*/ 559 h 687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27161" h="6878638">
                <a:moveTo>
                  <a:pt x="1735011" y="612"/>
                </a:moveTo>
                <a:lnTo>
                  <a:pt x="7827161" y="0"/>
                </a:lnTo>
                <a:lnTo>
                  <a:pt x="7827161" y="6878638"/>
                </a:lnTo>
                <a:lnTo>
                  <a:pt x="1735011" y="6878053"/>
                </a:lnTo>
                <a:cubicBezTo>
                  <a:pt x="587280" y="6873582"/>
                  <a:pt x="0" y="6181963"/>
                  <a:pt x="0" y="5500777"/>
                </a:cubicBezTo>
                <a:cubicBezTo>
                  <a:pt x="0" y="4819591"/>
                  <a:pt x="757204" y="3952085"/>
                  <a:pt x="1735011" y="3434861"/>
                </a:cubicBezTo>
                <a:cubicBezTo>
                  <a:pt x="2712818" y="2917636"/>
                  <a:pt x="3444276" y="2058126"/>
                  <a:pt x="3452135" y="1377889"/>
                </a:cubicBezTo>
                <a:cubicBezTo>
                  <a:pt x="3459995" y="697652"/>
                  <a:pt x="2826112" y="-6717"/>
                  <a:pt x="1735011" y="61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ru-RU"/>
              <a:t>Вставка рисунка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384751"/>
            <a:ext cx="3495600" cy="457527"/>
          </a:xfrm>
          <a:prstGeom prst="rect">
            <a:avLst/>
          </a:prstGeom>
        </p:spPr>
      </p:pic>
      <p:sp>
        <p:nvSpPr>
          <p:cNvPr id="7" name="Текст 3"/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6093753"/>
            <a:ext cx="5040000" cy="215444"/>
          </a:xfrm>
        </p:spPr>
        <p:txBody>
          <a:bodyPr anchor="b"/>
          <a:lstStyle>
            <a:lvl1pPr>
              <a:defRPr sz="1400" spc="30" baseline="0">
                <a:solidFill>
                  <a:schemeClr val="bg1"/>
                </a:solidFill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ru-RU"/>
              <a:t>Название мероприятия</a:t>
            </a:r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371475" y="6338344"/>
            <a:ext cx="5040000" cy="215444"/>
          </a:xfrm>
        </p:spPr>
        <p:txBody>
          <a:bodyPr anchor="ctr"/>
          <a:lstStyle>
            <a:lvl1pPr>
              <a:defRPr sz="1400" spc="30" baseline="0">
                <a:solidFill>
                  <a:schemeClr val="bg1"/>
                </a:solidFill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ru-RU"/>
              <a:t>7 февраля 2022 г.</a:t>
            </a:r>
          </a:p>
        </p:txBody>
      </p:sp>
    </p:spTree>
    <p:extLst>
      <p:ext uri="{BB962C8B-B14F-4D97-AF65-F5344CB8AC3E}">
        <p14:creationId xmlns:p14="http://schemas.microsoft.com/office/powerpoint/2010/main" val="152060684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3124200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1. Название первого раздела</a:t>
            </a:r>
            <a:endParaRPr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1439369"/>
            <a:ext cx="11449049" cy="43088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/>
              <a:t>Содержание</a:t>
            </a:r>
          </a:p>
        </p:txBody>
      </p:sp>
      <p:sp>
        <p:nvSpPr>
          <p:cNvPr id="16" name="Holder 3"/>
          <p:cNvSpPr>
            <a:spLocks noGrp="1"/>
          </p:cNvSpPr>
          <p:nvPr>
            <p:ph type="body" idx="13" hasCustomPrompt="1"/>
          </p:nvPr>
        </p:nvSpPr>
        <p:spPr>
          <a:xfrm>
            <a:off x="371476" y="3542512"/>
            <a:ext cx="4081546" cy="1269578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первого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  <a:p>
            <a:r>
              <a:rPr lang="ru-RU" dirty="0"/>
              <a:t>Набирается шрифтом </a:t>
            </a:r>
            <a:r>
              <a:rPr lang="en-US" dirty="0"/>
              <a:t>Verdana Regular.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Подзаголовки могут быть набраны серым цветом шрифтом того же размера.</a:t>
            </a:r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7" hasCustomPrompt="1"/>
          </p:nvPr>
        </p:nvSpPr>
        <p:spPr>
          <a:xfrm>
            <a:off x="6053054" y="3124200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3. Название первого раздела</a:t>
            </a:r>
            <a:endParaRPr dirty="0"/>
          </a:p>
        </p:txBody>
      </p:sp>
      <p:sp>
        <p:nvSpPr>
          <p:cNvPr id="12" name="Holder 3"/>
          <p:cNvSpPr>
            <a:spLocks noGrp="1"/>
          </p:cNvSpPr>
          <p:nvPr>
            <p:ph type="body" idx="18" hasCustomPrompt="1"/>
          </p:nvPr>
        </p:nvSpPr>
        <p:spPr>
          <a:xfrm>
            <a:off x="6053054" y="3542512"/>
            <a:ext cx="4081546" cy="1269578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первого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  <a:p>
            <a:r>
              <a:rPr lang="ru-RU" dirty="0"/>
              <a:t>Набирается шрифтом </a:t>
            </a:r>
            <a:r>
              <a:rPr lang="ru-RU" dirty="0" err="1"/>
              <a:t>Verdana</a:t>
            </a:r>
            <a:r>
              <a:rPr lang="ru-RU" dirty="0"/>
              <a:t> </a:t>
            </a:r>
            <a:r>
              <a:rPr lang="ru-RU" dirty="0" err="1"/>
              <a:t>Regular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Подзаголовки могут быть набраны серым цветом шрифтом того же размера.</a:t>
            </a:r>
          </a:p>
        </p:txBody>
      </p:sp>
      <p:sp>
        <p:nvSpPr>
          <p:cNvPr id="14" name="Holder 3"/>
          <p:cNvSpPr>
            <a:spLocks noGrp="1"/>
          </p:cNvSpPr>
          <p:nvPr>
            <p:ph type="body" idx="19" hasCustomPrompt="1"/>
          </p:nvPr>
        </p:nvSpPr>
        <p:spPr>
          <a:xfrm>
            <a:off x="371476" y="4985191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2. Название первого раздела</a:t>
            </a:r>
            <a:endParaRPr dirty="0"/>
          </a:p>
        </p:txBody>
      </p:sp>
      <p:sp>
        <p:nvSpPr>
          <p:cNvPr id="15" name="Holder 3"/>
          <p:cNvSpPr>
            <a:spLocks noGrp="1"/>
          </p:cNvSpPr>
          <p:nvPr>
            <p:ph type="body" idx="20" hasCustomPrompt="1"/>
          </p:nvPr>
        </p:nvSpPr>
        <p:spPr>
          <a:xfrm>
            <a:off x="371476" y="5403503"/>
            <a:ext cx="4081546" cy="692497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второго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</p:txBody>
      </p:sp>
      <p:sp>
        <p:nvSpPr>
          <p:cNvPr id="1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053054" y="4985191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4. Название первого раздела</a:t>
            </a:r>
            <a:endParaRPr dirty="0"/>
          </a:p>
        </p:txBody>
      </p:sp>
      <p:sp>
        <p:nvSpPr>
          <p:cNvPr id="20" name="Holder 3"/>
          <p:cNvSpPr>
            <a:spLocks noGrp="1"/>
          </p:cNvSpPr>
          <p:nvPr>
            <p:ph type="body" idx="22" hasCustomPrompt="1"/>
          </p:nvPr>
        </p:nvSpPr>
        <p:spPr>
          <a:xfrm>
            <a:off x="6053054" y="5403503"/>
            <a:ext cx="4081546" cy="692497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первого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  <a:endParaRPr dirty="0"/>
          </a:p>
        </p:txBody>
      </p:sp>
      <p:sp>
        <p:nvSpPr>
          <p:cNvPr id="21" name="Holder 3"/>
          <p:cNvSpPr>
            <a:spLocks noGrp="1"/>
          </p:cNvSpPr>
          <p:nvPr>
            <p:ph type="body" idx="23" hasCustomPrompt="1"/>
          </p:nvPr>
        </p:nvSpPr>
        <p:spPr>
          <a:xfrm>
            <a:off x="4632341" y="3542512"/>
            <a:ext cx="430281" cy="961802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2" name="Holder 3"/>
          <p:cNvSpPr>
            <a:spLocks noGrp="1"/>
          </p:cNvSpPr>
          <p:nvPr>
            <p:ph type="body" idx="24" hasCustomPrompt="1"/>
          </p:nvPr>
        </p:nvSpPr>
        <p:spPr>
          <a:xfrm>
            <a:off x="10313919" y="3542512"/>
            <a:ext cx="430281" cy="961802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3" name="Holder 3"/>
          <p:cNvSpPr>
            <a:spLocks noGrp="1"/>
          </p:cNvSpPr>
          <p:nvPr>
            <p:ph type="body" idx="25" hasCustomPrompt="1"/>
          </p:nvPr>
        </p:nvSpPr>
        <p:spPr>
          <a:xfrm>
            <a:off x="4632341" y="5403503"/>
            <a:ext cx="430281" cy="692497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4" name="Holder 3"/>
          <p:cNvSpPr>
            <a:spLocks noGrp="1"/>
          </p:cNvSpPr>
          <p:nvPr>
            <p:ph type="body" idx="26" hasCustomPrompt="1"/>
          </p:nvPr>
        </p:nvSpPr>
        <p:spPr>
          <a:xfrm>
            <a:off x="10313919" y="5403503"/>
            <a:ext cx="430281" cy="692497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5" name="Holder 3"/>
          <p:cNvSpPr>
            <a:spLocks noGrp="1"/>
          </p:cNvSpPr>
          <p:nvPr>
            <p:ph type="body" idx="27" hasCustomPrompt="1"/>
          </p:nvPr>
        </p:nvSpPr>
        <p:spPr>
          <a:xfrm>
            <a:off x="4632341" y="3201144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26" name="Holder 3"/>
          <p:cNvSpPr>
            <a:spLocks noGrp="1"/>
          </p:cNvSpPr>
          <p:nvPr>
            <p:ph type="body" idx="28" hasCustomPrompt="1"/>
          </p:nvPr>
        </p:nvSpPr>
        <p:spPr>
          <a:xfrm>
            <a:off x="10313919" y="3201144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27" name="Holder 3"/>
          <p:cNvSpPr>
            <a:spLocks noGrp="1"/>
          </p:cNvSpPr>
          <p:nvPr>
            <p:ph type="body" idx="29" hasCustomPrompt="1"/>
          </p:nvPr>
        </p:nvSpPr>
        <p:spPr>
          <a:xfrm>
            <a:off x="4632341" y="5062135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28" name="Holder 3"/>
          <p:cNvSpPr>
            <a:spLocks noGrp="1"/>
          </p:cNvSpPr>
          <p:nvPr>
            <p:ph type="body" idx="30" hasCustomPrompt="1"/>
          </p:nvPr>
        </p:nvSpPr>
        <p:spPr>
          <a:xfrm>
            <a:off x="10313919" y="5062135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pic>
        <p:nvPicPr>
          <p:cNvPr id="30" name="Рисунок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384751"/>
            <a:ext cx="3495600" cy="457527"/>
          </a:xfrm>
          <a:prstGeom prst="rect">
            <a:avLst/>
          </a:prstGeom>
        </p:spPr>
      </p:pic>
      <p:sp>
        <p:nvSpPr>
          <p:cNvPr id="31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2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</p:spTree>
    <p:extLst>
      <p:ext uri="{BB962C8B-B14F-4D97-AF65-F5344CB8AC3E}">
        <p14:creationId xmlns:p14="http://schemas.microsoft.com/office/powerpoint/2010/main" val="2614379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1439369"/>
            <a:ext cx="11449049" cy="43088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/>
              <a:t>Содержание</a:t>
            </a:r>
          </a:p>
        </p:txBody>
      </p:sp>
      <p:sp>
        <p:nvSpPr>
          <p:cNvPr id="16" name="Holder 3"/>
          <p:cNvSpPr>
            <a:spLocks noGrp="1"/>
          </p:cNvSpPr>
          <p:nvPr>
            <p:ph type="body" idx="13" hasCustomPrompt="1"/>
          </p:nvPr>
        </p:nvSpPr>
        <p:spPr>
          <a:xfrm>
            <a:off x="1196823" y="3124199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25" name="Holder 3"/>
          <p:cNvSpPr>
            <a:spLocks noGrp="1"/>
          </p:cNvSpPr>
          <p:nvPr>
            <p:ph type="body" idx="27" hasCustomPrompt="1"/>
          </p:nvPr>
        </p:nvSpPr>
        <p:spPr>
          <a:xfrm>
            <a:off x="371476" y="3124200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pic>
        <p:nvPicPr>
          <p:cNvPr id="30" name="Рисунок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384751"/>
            <a:ext cx="3495600" cy="457527"/>
          </a:xfrm>
          <a:prstGeom prst="rect">
            <a:avLst/>
          </a:prstGeom>
        </p:spPr>
      </p:pic>
      <p:sp>
        <p:nvSpPr>
          <p:cNvPr id="31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2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9" name="Holder 3"/>
          <p:cNvSpPr>
            <a:spLocks noGrp="1"/>
          </p:cNvSpPr>
          <p:nvPr>
            <p:ph type="body" idx="31" hasCustomPrompt="1"/>
          </p:nvPr>
        </p:nvSpPr>
        <p:spPr>
          <a:xfrm>
            <a:off x="1196823" y="3760303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476" y="3760304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34" name="Holder 3"/>
          <p:cNvSpPr>
            <a:spLocks noGrp="1"/>
          </p:cNvSpPr>
          <p:nvPr>
            <p:ph type="body" idx="33" hasCustomPrompt="1"/>
          </p:nvPr>
        </p:nvSpPr>
        <p:spPr>
          <a:xfrm>
            <a:off x="1196823" y="4396407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35" name="Holder 3"/>
          <p:cNvSpPr>
            <a:spLocks noGrp="1"/>
          </p:cNvSpPr>
          <p:nvPr>
            <p:ph type="body" idx="34" hasCustomPrompt="1"/>
          </p:nvPr>
        </p:nvSpPr>
        <p:spPr>
          <a:xfrm>
            <a:off x="371476" y="4396408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36" name="Holder 3"/>
          <p:cNvSpPr>
            <a:spLocks noGrp="1"/>
          </p:cNvSpPr>
          <p:nvPr>
            <p:ph type="body" idx="35" hasCustomPrompt="1"/>
          </p:nvPr>
        </p:nvSpPr>
        <p:spPr>
          <a:xfrm>
            <a:off x="1196823" y="5032511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36" hasCustomPrompt="1"/>
          </p:nvPr>
        </p:nvSpPr>
        <p:spPr>
          <a:xfrm>
            <a:off x="371476" y="5032512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38" name="Holder 3"/>
          <p:cNvSpPr>
            <a:spLocks noGrp="1"/>
          </p:cNvSpPr>
          <p:nvPr>
            <p:ph type="body" idx="37" hasCustomPrompt="1"/>
          </p:nvPr>
        </p:nvSpPr>
        <p:spPr>
          <a:xfrm>
            <a:off x="1196823" y="5668616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39" name="Holder 3"/>
          <p:cNvSpPr>
            <a:spLocks noGrp="1"/>
          </p:cNvSpPr>
          <p:nvPr>
            <p:ph type="body" idx="38" hasCustomPrompt="1"/>
          </p:nvPr>
        </p:nvSpPr>
        <p:spPr>
          <a:xfrm>
            <a:off x="371476" y="5668617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40" name="Holder 3"/>
          <p:cNvSpPr>
            <a:spLocks noGrp="1"/>
          </p:cNvSpPr>
          <p:nvPr>
            <p:ph type="body" idx="39" hasCustomPrompt="1"/>
          </p:nvPr>
        </p:nvSpPr>
        <p:spPr>
          <a:xfrm>
            <a:off x="6878401" y="3124199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41" name="Holder 3"/>
          <p:cNvSpPr>
            <a:spLocks noGrp="1"/>
          </p:cNvSpPr>
          <p:nvPr>
            <p:ph type="body" idx="40" hasCustomPrompt="1"/>
          </p:nvPr>
        </p:nvSpPr>
        <p:spPr>
          <a:xfrm>
            <a:off x="6053054" y="3124200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42" name="Holder 3"/>
          <p:cNvSpPr>
            <a:spLocks noGrp="1"/>
          </p:cNvSpPr>
          <p:nvPr>
            <p:ph type="body" idx="41" hasCustomPrompt="1"/>
          </p:nvPr>
        </p:nvSpPr>
        <p:spPr>
          <a:xfrm>
            <a:off x="6878401" y="3760303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42" hasCustomPrompt="1"/>
          </p:nvPr>
        </p:nvSpPr>
        <p:spPr>
          <a:xfrm>
            <a:off x="6053054" y="3760304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43" hasCustomPrompt="1"/>
          </p:nvPr>
        </p:nvSpPr>
        <p:spPr>
          <a:xfrm>
            <a:off x="6878401" y="4396407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45" name="Holder 3"/>
          <p:cNvSpPr>
            <a:spLocks noGrp="1"/>
          </p:cNvSpPr>
          <p:nvPr>
            <p:ph type="body" idx="44" hasCustomPrompt="1"/>
          </p:nvPr>
        </p:nvSpPr>
        <p:spPr>
          <a:xfrm>
            <a:off x="6053054" y="4396408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46" name="Holder 3"/>
          <p:cNvSpPr>
            <a:spLocks noGrp="1"/>
          </p:cNvSpPr>
          <p:nvPr>
            <p:ph type="body" idx="45" hasCustomPrompt="1"/>
          </p:nvPr>
        </p:nvSpPr>
        <p:spPr>
          <a:xfrm>
            <a:off x="6878401" y="5032511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46" hasCustomPrompt="1"/>
          </p:nvPr>
        </p:nvSpPr>
        <p:spPr>
          <a:xfrm>
            <a:off x="6053054" y="5032512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48" name="Holder 3"/>
          <p:cNvSpPr>
            <a:spLocks noGrp="1"/>
          </p:cNvSpPr>
          <p:nvPr>
            <p:ph type="body" idx="47" hasCustomPrompt="1"/>
          </p:nvPr>
        </p:nvSpPr>
        <p:spPr>
          <a:xfrm>
            <a:off x="6878401" y="5668616"/>
            <a:ext cx="3865799" cy="46166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 в одну - три строки</a:t>
            </a:r>
            <a:endParaRPr dirty="0"/>
          </a:p>
        </p:txBody>
      </p:sp>
      <p:sp>
        <p:nvSpPr>
          <p:cNvPr id="49" name="Holder 3"/>
          <p:cNvSpPr>
            <a:spLocks noGrp="1"/>
          </p:cNvSpPr>
          <p:nvPr>
            <p:ph type="body" idx="48" hasCustomPrompt="1"/>
          </p:nvPr>
        </p:nvSpPr>
        <p:spPr>
          <a:xfrm>
            <a:off x="6053054" y="5668617"/>
            <a:ext cx="695324" cy="461665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3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9757669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3124200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1. Название первого раздела</a:t>
            </a:r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43088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/>
              <a:t>Содержание</a:t>
            </a:r>
          </a:p>
        </p:txBody>
      </p:sp>
      <p:sp>
        <p:nvSpPr>
          <p:cNvPr id="16" name="Holder 3"/>
          <p:cNvSpPr>
            <a:spLocks noGrp="1"/>
          </p:cNvSpPr>
          <p:nvPr>
            <p:ph type="body" idx="13" hasCustomPrompt="1"/>
          </p:nvPr>
        </p:nvSpPr>
        <p:spPr>
          <a:xfrm>
            <a:off x="371476" y="3542512"/>
            <a:ext cx="4081546" cy="1269578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первого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  <a:p>
            <a:r>
              <a:rPr lang="ru-RU" dirty="0"/>
              <a:t>Набирается шрифтом </a:t>
            </a:r>
            <a:r>
              <a:rPr lang="en-US" dirty="0"/>
              <a:t>Verdana Regular.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Подзаголовки могут быть набраны серым цветом шрифтом того же размера.</a:t>
            </a:r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7" hasCustomPrompt="1"/>
          </p:nvPr>
        </p:nvSpPr>
        <p:spPr>
          <a:xfrm>
            <a:off x="6053054" y="3124200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3. Название первого раздела</a:t>
            </a:r>
            <a:endParaRPr dirty="0"/>
          </a:p>
        </p:txBody>
      </p:sp>
      <p:sp>
        <p:nvSpPr>
          <p:cNvPr id="12" name="Holder 3"/>
          <p:cNvSpPr>
            <a:spLocks noGrp="1"/>
          </p:cNvSpPr>
          <p:nvPr>
            <p:ph type="body" idx="18" hasCustomPrompt="1"/>
          </p:nvPr>
        </p:nvSpPr>
        <p:spPr>
          <a:xfrm>
            <a:off x="6053054" y="3542512"/>
            <a:ext cx="4081546" cy="1269578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первого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  <a:p>
            <a:r>
              <a:rPr lang="ru-RU" dirty="0"/>
              <a:t>Набирается шрифтом </a:t>
            </a:r>
            <a:r>
              <a:rPr lang="ru-RU" dirty="0" err="1"/>
              <a:t>Verdana</a:t>
            </a:r>
            <a:r>
              <a:rPr lang="ru-RU" dirty="0"/>
              <a:t> </a:t>
            </a:r>
            <a:r>
              <a:rPr lang="ru-RU" dirty="0" err="1"/>
              <a:t>Regular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Подзаголовки могут быть набраны серым цветом шрифтом того же размера.</a:t>
            </a:r>
          </a:p>
        </p:txBody>
      </p:sp>
      <p:sp>
        <p:nvSpPr>
          <p:cNvPr id="14" name="Holder 3"/>
          <p:cNvSpPr>
            <a:spLocks noGrp="1"/>
          </p:cNvSpPr>
          <p:nvPr>
            <p:ph type="body" idx="19" hasCustomPrompt="1"/>
          </p:nvPr>
        </p:nvSpPr>
        <p:spPr>
          <a:xfrm>
            <a:off x="371476" y="4985191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2. Название первого раздела</a:t>
            </a:r>
            <a:endParaRPr dirty="0"/>
          </a:p>
        </p:txBody>
      </p:sp>
      <p:sp>
        <p:nvSpPr>
          <p:cNvPr id="15" name="Holder 3"/>
          <p:cNvSpPr>
            <a:spLocks noGrp="1"/>
          </p:cNvSpPr>
          <p:nvPr>
            <p:ph type="body" idx="20" hasCustomPrompt="1"/>
          </p:nvPr>
        </p:nvSpPr>
        <p:spPr>
          <a:xfrm>
            <a:off x="371476" y="5403503"/>
            <a:ext cx="4081546" cy="692497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второго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</p:txBody>
      </p:sp>
      <p:sp>
        <p:nvSpPr>
          <p:cNvPr id="1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053054" y="4985191"/>
            <a:ext cx="4081546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4. Название первого раздела</a:t>
            </a:r>
            <a:endParaRPr dirty="0"/>
          </a:p>
        </p:txBody>
      </p:sp>
      <p:sp>
        <p:nvSpPr>
          <p:cNvPr id="20" name="Holder 3"/>
          <p:cNvSpPr>
            <a:spLocks noGrp="1"/>
          </p:cNvSpPr>
          <p:nvPr>
            <p:ph type="body" idx="22" hasCustomPrompt="1"/>
          </p:nvPr>
        </p:nvSpPr>
        <p:spPr>
          <a:xfrm>
            <a:off x="6053054" y="5403503"/>
            <a:ext cx="4081546" cy="692497"/>
          </a:xfrm>
        </p:spPr>
        <p:txBody>
          <a:bodyPr wrap="square" lIns="0" tIns="0" rIns="0" bIns="0">
            <a:spAutoFit/>
          </a:bodyPr>
          <a:lstStyle>
            <a:lvl1pPr marL="357188" indent="-357188">
              <a:spcAft>
                <a:spcPts val="900"/>
              </a:spcAft>
              <a:buFont typeface="+mj-lt"/>
              <a:buAutoNum type="arabicPeriod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Заголовки слайдов первого раздела</a:t>
            </a:r>
          </a:p>
          <a:p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ru-RU" dirty="0"/>
          </a:p>
          <a:p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  <a:endParaRPr dirty="0"/>
          </a:p>
        </p:txBody>
      </p:sp>
      <p:sp>
        <p:nvSpPr>
          <p:cNvPr id="21" name="Holder 3"/>
          <p:cNvSpPr>
            <a:spLocks noGrp="1"/>
          </p:cNvSpPr>
          <p:nvPr>
            <p:ph type="body" idx="23" hasCustomPrompt="1"/>
          </p:nvPr>
        </p:nvSpPr>
        <p:spPr>
          <a:xfrm>
            <a:off x="4632341" y="3542512"/>
            <a:ext cx="430281" cy="961802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2" name="Holder 3"/>
          <p:cNvSpPr>
            <a:spLocks noGrp="1"/>
          </p:cNvSpPr>
          <p:nvPr>
            <p:ph type="body" idx="24" hasCustomPrompt="1"/>
          </p:nvPr>
        </p:nvSpPr>
        <p:spPr>
          <a:xfrm>
            <a:off x="10313919" y="3542512"/>
            <a:ext cx="430281" cy="961802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3" name="Holder 3"/>
          <p:cNvSpPr>
            <a:spLocks noGrp="1"/>
          </p:cNvSpPr>
          <p:nvPr>
            <p:ph type="body" idx="25" hasCustomPrompt="1"/>
          </p:nvPr>
        </p:nvSpPr>
        <p:spPr>
          <a:xfrm>
            <a:off x="4632341" y="5403503"/>
            <a:ext cx="430281" cy="692497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4" name="Holder 3"/>
          <p:cNvSpPr>
            <a:spLocks noGrp="1"/>
          </p:cNvSpPr>
          <p:nvPr>
            <p:ph type="body" idx="26" hasCustomPrompt="1"/>
          </p:nvPr>
        </p:nvSpPr>
        <p:spPr>
          <a:xfrm>
            <a:off x="10313919" y="5403503"/>
            <a:ext cx="430281" cy="692497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  <a:p>
            <a:r>
              <a:rPr lang="en-US" dirty="0"/>
              <a:t>##</a:t>
            </a:r>
          </a:p>
        </p:txBody>
      </p:sp>
      <p:sp>
        <p:nvSpPr>
          <p:cNvPr id="25" name="Holder 3"/>
          <p:cNvSpPr>
            <a:spLocks noGrp="1"/>
          </p:cNvSpPr>
          <p:nvPr>
            <p:ph type="body" idx="27" hasCustomPrompt="1"/>
          </p:nvPr>
        </p:nvSpPr>
        <p:spPr>
          <a:xfrm>
            <a:off x="4632341" y="3201144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26" name="Holder 3"/>
          <p:cNvSpPr>
            <a:spLocks noGrp="1"/>
          </p:cNvSpPr>
          <p:nvPr>
            <p:ph type="body" idx="28" hasCustomPrompt="1"/>
          </p:nvPr>
        </p:nvSpPr>
        <p:spPr>
          <a:xfrm>
            <a:off x="10313919" y="3201144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27" name="Holder 3"/>
          <p:cNvSpPr>
            <a:spLocks noGrp="1"/>
          </p:cNvSpPr>
          <p:nvPr>
            <p:ph type="body" idx="29" hasCustomPrompt="1"/>
          </p:nvPr>
        </p:nvSpPr>
        <p:spPr>
          <a:xfrm>
            <a:off x="4632341" y="5062135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  <p:sp>
        <p:nvSpPr>
          <p:cNvPr id="28" name="Holder 3"/>
          <p:cNvSpPr>
            <a:spLocks noGrp="1"/>
          </p:cNvSpPr>
          <p:nvPr>
            <p:ph type="body" idx="30" hasCustomPrompt="1"/>
          </p:nvPr>
        </p:nvSpPr>
        <p:spPr>
          <a:xfrm>
            <a:off x="10313919" y="5062135"/>
            <a:ext cx="430281" cy="153888"/>
          </a:xfr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900"/>
              </a:spcAft>
              <a:buFontTx/>
              <a:buNone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419528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 номером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g object 16"/>
          <p:cNvSpPr/>
          <p:nvPr userDrawn="1"/>
        </p:nvSpPr>
        <p:spPr>
          <a:xfrm>
            <a:off x="8148638" y="0"/>
            <a:ext cx="404336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bg object 17"/>
          <p:cNvSpPr/>
          <p:nvPr userDrawn="1"/>
        </p:nvSpPr>
        <p:spPr>
          <a:xfrm>
            <a:off x="8148638" y="3427200"/>
            <a:ext cx="404336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9412" y="3608561"/>
            <a:ext cx="6707187" cy="1692771"/>
          </a:xfrm>
        </p:spPr>
        <p:txBody>
          <a:bodyPr anchor="t" anchorCtr="0"/>
          <a:lstStyle>
            <a:lvl1pPr marL="0" algn="l" defTabSz="542925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9" dirty="0">
                <a:latin typeface="Verdana"/>
                <a:cs typeface="Verdana"/>
              </a:rPr>
              <a:t>Очень </a:t>
            </a:r>
            <a:r>
              <a:rPr lang="ru-RU" sz="2800" spc="12" dirty="0">
                <a:latin typeface="Verdana"/>
                <a:cs typeface="Verdana"/>
              </a:rPr>
              <a:t>длинный </a:t>
            </a:r>
            <a:r>
              <a:rPr lang="ru-RU" sz="2800" spc="9" dirty="0">
                <a:latin typeface="Verdana"/>
                <a:cs typeface="Verdana"/>
              </a:rPr>
              <a:t>заголовок раздела </a:t>
            </a:r>
            <a:r>
              <a:rPr lang="ru-RU" sz="2800" spc="12" dirty="0">
                <a:latin typeface="Verdana"/>
                <a:cs typeface="Verdana"/>
              </a:rPr>
              <a:t>в </a:t>
            </a:r>
            <a:r>
              <a:rPr lang="ru-RU" sz="2800" spc="9" dirty="0">
                <a:latin typeface="Verdana"/>
                <a:cs typeface="Verdana"/>
              </a:rPr>
              <a:t>несколько </a:t>
            </a:r>
            <a:r>
              <a:rPr lang="ru-RU" sz="2800" spc="6" dirty="0">
                <a:latin typeface="Verdana"/>
                <a:cs typeface="Verdana"/>
              </a:rPr>
              <a:t>строк, </a:t>
            </a:r>
            <a:r>
              <a:rPr lang="ru-RU" sz="2800" spc="9" dirty="0">
                <a:latin typeface="Verdana"/>
                <a:cs typeface="Verdana"/>
              </a:rPr>
              <a:t>базовая </a:t>
            </a:r>
            <a:r>
              <a:rPr lang="ru-RU" sz="2800" spc="12" dirty="0">
                <a:latin typeface="Verdana"/>
                <a:cs typeface="Verdana"/>
              </a:rPr>
              <a:t>линия цифры выравнена </a:t>
            </a:r>
            <a:r>
              <a:rPr lang="ru-RU" sz="2800" spc="-952" dirty="0">
                <a:latin typeface="Verdana"/>
                <a:cs typeface="Verdana"/>
              </a:rPr>
              <a:t> </a:t>
            </a:r>
            <a:r>
              <a:rPr lang="ru-RU" sz="2800" spc="9" dirty="0">
                <a:latin typeface="Verdana"/>
                <a:cs typeface="Verdana"/>
              </a:rPr>
              <a:t>по</a:t>
            </a:r>
            <a:r>
              <a:rPr lang="ru-RU" sz="2800" spc="88" dirty="0">
                <a:latin typeface="Verdana"/>
                <a:cs typeface="Verdana"/>
              </a:rPr>
              <a:t> </a:t>
            </a:r>
            <a:r>
              <a:rPr lang="ru-RU" sz="2800" spc="12" dirty="0">
                <a:latin typeface="Verdana"/>
                <a:cs typeface="Verdana"/>
              </a:rPr>
              <a:t>линии</a:t>
            </a:r>
            <a:r>
              <a:rPr lang="ru-RU" sz="2800" spc="94" dirty="0">
                <a:latin typeface="Verdana"/>
                <a:cs typeface="Verdana"/>
              </a:rPr>
              <a:t> </a:t>
            </a:r>
            <a:r>
              <a:rPr lang="ru-RU" sz="2800" spc="9" dirty="0">
                <a:latin typeface="Verdana"/>
                <a:cs typeface="Verdana"/>
              </a:rPr>
              <a:t>горизонта</a:t>
            </a:r>
            <a:endParaRPr lang="ru-RU" sz="2800" dirty="0">
              <a:latin typeface="Verdana"/>
              <a:cs typeface="Verdana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 hasCustomPrompt="1"/>
          </p:nvPr>
        </p:nvSpPr>
        <p:spPr>
          <a:xfrm>
            <a:off x="311840" y="2285540"/>
            <a:ext cx="6715125" cy="1384995"/>
          </a:xfrm>
        </p:spPr>
        <p:txBody>
          <a:bodyPr lIns="0" anchor="b" anchorCtr="0"/>
          <a:lstStyle>
            <a:lvl1pPr marL="0" indent="0">
              <a:defRPr sz="9000">
                <a:solidFill>
                  <a:srgbClr val="828282"/>
                </a:solidFill>
              </a:defRPr>
            </a:lvl1pPr>
            <a:lvl2pPr>
              <a:defRPr sz="9000">
                <a:solidFill>
                  <a:srgbClr val="828282"/>
                </a:solidFill>
              </a:defRPr>
            </a:lvl2pPr>
            <a:lvl3pPr>
              <a:defRPr sz="9000">
                <a:solidFill>
                  <a:srgbClr val="828282"/>
                </a:solidFill>
              </a:defRPr>
            </a:lvl3pPr>
            <a:lvl4pPr>
              <a:defRPr sz="9000">
                <a:solidFill>
                  <a:srgbClr val="828282"/>
                </a:solidFill>
              </a:defRPr>
            </a:lvl4pPr>
            <a:lvl5pPr>
              <a:defRPr sz="9000">
                <a:solidFill>
                  <a:srgbClr val="828282"/>
                </a:solidFill>
              </a:defRPr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379412" y="5341088"/>
            <a:ext cx="6707187" cy="430887"/>
          </a:xfrm>
        </p:spPr>
        <p:txBody>
          <a:bodyPr/>
          <a:lstStyle>
            <a:lvl1pPr>
              <a:defRPr sz="2800">
                <a:solidFill>
                  <a:srgbClr val="828282"/>
                </a:solidFill>
              </a:defRPr>
            </a:lvl1pPr>
            <a:lvl2pPr>
              <a:defRPr sz="2800">
                <a:solidFill>
                  <a:srgbClr val="828282"/>
                </a:solidFill>
              </a:defRPr>
            </a:lvl2pPr>
            <a:lvl3pPr>
              <a:defRPr sz="2800">
                <a:solidFill>
                  <a:srgbClr val="828282"/>
                </a:solidFill>
              </a:defRPr>
            </a:lvl3pPr>
            <a:lvl4pPr>
              <a:defRPr sz="2800">
                <a:solidFill>
                  <a:srgbClr val="828282"/>
                </a:solidFill>
              </a:defRPr>
            </a:lvl4pPr>
            <a:lvl5pPr>
              <a:defRPr sz="2800">
                <a:solidFill>
                  <a:srgbClr val="828282"/>
                </a:solidFill>
              </a:defRPr>
            </a:lvl5pPr>
          </a:lstStyle>
          <a:p>
            <a:pPr lvl="0"/>
            <a:r>
              <a:rPr lang="ru-RU" dirty="0"/>
              <a:t>Подзаголовок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624188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3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ле для текс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8027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6248400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9428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71474" y="1431924"/>
            <a:ext cx="5572125" cy="4715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4"/>
          </p:nvPr>
        </p:nvSpPr>
        <p:spPr>
          <a:xfrm>
            <a:off x="6237288" y="1431924"/>
            <a:ext cx="5572125" cy="4715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762967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371475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6248400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6"/>
          <p:cNvSpPr>
            <a:spLocks noGrp="1"/>
          </p:cNvSpPr>
          <p:nvPr>
            <p:ph sz="quarter" idx="16"/>
          </p:nvPr>
        </p:nvSpPr>
        <p:spPr>
          <a:xfrm>
            <a:off x="6248400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825929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Основной посыл / мысль слайда в несколько строк </a:t>
            </a:r>
            <a:br>
              <a:rPr lang="ru-RU" dirty="0"/>
            </a:br>
            <a:r>
              <a:rPr lang="ru-RU" dirty="0"/>
              <a:t>(максимально – четыре) Основной посыл / мысль слайда </a:t>
            </a:r>
            <a:br>
              <a:rPr lang="ru-RU" dirty="0"/>
            </a:br>
            <a:r>
              <a:rPr lang="ru-RU" dirty="0"/>
              <a:t>в несколько строк (максимально – четыре)</a:t>
            </a:r>
            <a:r>
              <a:rPr lang="en-US" dirty="0"/>
              <a:t> </a:t>
            </a:r>
            <a:r>
              <a:rPr lang="ru-RU" dirty="0"/>
              <a:t>Основной посыл /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мысль слайда в несколько строк (максимально – четыре)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5"/>
          </p:nvPr>
        </p:nvSpPr>
        <p:spPr>
          <a:xfrm>
            <a:off x="371475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6248400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537079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с вывод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71475" y="1431924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quarter" idx="18"/>
          </p:nvPr>
        </p:nvSpPr>
        <p:spPr>
          <a:xfrm>
            <a:off x="437322" y="1481138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371475" y="3884322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5" name="Holder 3"/>
          <p:cNvSpPr>
            <a:spLocks noGrp="1"/>
          </p:cNvSpPr>
          <p:nvPr>
            <p:ph type="body" idx="16" hasCustomPrompt="1"/>
          </p:nvPr>
        </p:nvSpPr>
        <p:spPr>
          <a:xfrm>
            <a:off x="8148524" y="1480930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Выводы по графику</a:t>
            </a:r>
            <a:endParaRPr dirty="0"/>
          </a:p>
        </p:txBody>
      </p:sp>
      <p:sp>
        <p:nvSpPr>
          <p:cNvPr id="17" name="object 64"/>
          <p:cNvSpPr/>
          <p:nvPr userDrawn="1"/>
        </p:nvSpPr>
        <p:spPr>
          <a:xfrm>
            <a:off x="7898020" y="160020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18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3945835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Выводы по графику</a:t>
            </a:r>
          </a:p>
        </p:txBody>
      </p:sp>
      <p:sp>
        <p:nvSpPr>
          <p:cNvPr id="19" name="Диаграмма 3"/>
          <p:cNvSpPr>
            <a:spLocks noGrp="1"/>
          </p:cNvSpPr>
          <p:nvPr>
            <p:ph type="chart" sz="quarter" idx="19"/>
          </p:nvPr>
        </p:nvSpPr>
        <p:spPr>
          <a:xfrm>
            <a:off x="437322" y="3934854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object 64"/>
          <p:cNvSpPr/>
          <p:nvPr userDrawn="1"/>
        </p:nvSpPr>
        <p:spPr>
          <a:xfrm>
            <a:off x="7898020" y="400547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38183944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6">
          <p15:clr>
            <a:srgbClr val="FBAE40"/>
          </p15:clr>
        </p15:guide>
        <p15:guide id="2" pos="5128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96110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_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371475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4260000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Объект 6"/>
          <p:cNvSpPr>
            <a:spLocks noGrp="1"/>
          </p:cNvSpPr>
          <p:nvPr>
            <p:ph sz="quarter" idx="19"/>
          </p:nvPr>
        </p:nvSpPr>
        <p:spPr>
          <a:xfrm>
            <a:off x="8148524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96368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454">
          <p15:clr>
            <a:srgbClr val="FBAE40"/>
          </p15:clr>
        </p15:guide>
        <p15:guide id="6" orient="horz" pos="232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12"/>
          </p:nvPr>
        </p:nvSpPr>
        <p:spPr>
          <a:xfrm>
            <a:off x="4259999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13"/>
          </p:nvPr>
        </p:nvSpPr>
        <p:spPr>
          <a:xfrm>
            <a:off x="8148524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57281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6" orient="horz" pos="216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59615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1 спике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9412" y="1808922"/>
            <a:ext cx="6707187" cy="1692771"/>
          </a:xfrm>
        </p:spPr>
        <p:txBody>
          <a:bodyPr anchor="b" anchorCtr="0"/>
          <a:lstStyle>
            <a:lvl1pPr algn="l" defTabSz="542925"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12" dirty="0">
                <a:latin typeface="Verdana"/>
                <a:cs typeface="Verdana"/>
              </a:rPr>
              <a:t>Очень длинный заголовок раздела презентации в несколько строк, базовая линия последней строки выравнена  по линии горизонта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384751"/>
            <a:ext cx="3495600" cy="457527"/>
          </a:xfrm>
          <a:prstGeom prst="rect">
            <a:avLst/>
          </a:prstGeom>
        </p:spPr>
      </p:pic>
      <p:pic>
        <p:nvPicPr>
          <p:cNvPr id="10" name="object 5"/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02" y="30"/>
            <a:ext cx="4042509" cy="6857458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369888" y="3511964"/>
            <a:ext cx="6716712" cy="430887"/>
          </a:xfrm>
        </p:spPr>
        <p:txBody>
          <a:bodyPr/>
          <a:lstStyle>
            <a:lvl1pPr>
              <a:defRPr sz="2800">
                <a:solidFill>
                  <a:srgbClr val="828282"/>
                </a:solidFill>
                <a:latin typeface="+mn-lt"/>
              </a:defRPr>
            </a:lvl1pPr>
            <a:lvl2pPr>
              <a:defRPr sz="2800">
                <a:solidFill>
                  <a:srgbClr val="828282"/>
                </a:solidFill>
                <a:latin typeface="+mn-lt"/>
              </a:defRPr>
            </a:lvl2pPr>
            <a:lvl3pPr>
              <a:defRPr sz="2800">
                <a:solidFill>
                  <a:srgbClr val="828282"/>
                </a:solidFill>
                <a:latin typeface="+mn-lt"/>
              </a:defRPr>
            </a:lvl3pPr>
            <a:lvl4pPr>
              <a:defRPr sz="2800">
                <a:solidFill>
                  <a:srgbClr val="828282"/>
                </a:solidFill>
                <a:latin typeface="+mn-lt"/>
              </a:defRPr>
            </a:lvl4pPr>
            <a:lvl5pPr>
              <a:defRPr sz="2800">
                <a:solidFill>
                  <a:srgbClr val="82828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Подзаголовок презентации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369888" y="5770035"/>
            <a:ext cx="3277413" cy="24571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/>
              <a:t>Имя и фамилия спикера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0683" y="6050446"/>
            <a:ext cx="3276600" cy="492443"/>
          </a:xfrm>
        </p:spPr>
        <p:txBody>
          <a:bodyPr/>
          <a:lstStyle>
            <a:lvl1pPr>
              <a:defRPr sz="1600">
                <a:solidFill>
                  <a:srgbClr val="828282"/>
                </a:solidFill>
              </a:defRPr>
            </a:lvl1pPr>
            <a:lvl2pPr>
              <a:defRPr sz="1600">
                <a:solidFill>
                  <a:srgbClr val="828282"/>
                </a:solidFill>
              </a:defRPr>
            </a:lvl2pPr>
            <a:lvl3pPr>
              <a:defRPr sz="1600">
                <a:solidFill>
                  <a:srgbClr val="828282"/>
                </a:solidFill>
              </a:defRPr>
            </a:lvl3pPr>
            <a:lvl4pPr>
              <a:defRPr sz="1600">
                <a:solidFill>
                  <a:srgbClr val="828282"/>
                </a:solidFill>
              </a:defRPr>
            </a:lvl4pPr>
            <a:lvl5pPr>
              <a:defRPr sz="1600">
                <a:solidFill>
                  <a:srgbClr val="828282"/>
                </a:solidFill>
              </a:defRPr>
            </a:lvl5pPr>
          </a:lstStyle>
          <a:p>
            <a:pPr lvl="0"/>
            <a:r>
              <a:rPr lang="ru-RU" dirty="0"/>
              <a:t>Очень длинное название должности в несколько строк</a:t>
            </a:r>
          </a:p>
        </p:txBody>
      </p:sp>
    </p:spTree>
    <p:extLst>
      <p:ext uri="{BB962C8B-B14F-4D97-AF65-F5344CB8AC3E}">
        <p14:creationId xmlns:p14="http://schemas.microsoft.com/office/powerpoint/2010/main" val="2004188270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3278962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6186449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9093936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745397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Описание проектов </a:t>
            </a:r>
            <a:br>
              <a:rPr lang="ru-RU" dirty="0"/>
            </a:br>
            <a:r>
              <a:rPr lang="ru-RU" dirty="0"/>
              <a:t>вариант 1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9690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66889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9690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4111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Описание проектов </a:t>
            </a:r>
            <a:br>
              <a:rPr lang="ru-RU" dirty="0"/>
            </a:br>
            <a:r>
              <a:rPr lang="ru-RU" dirty="0"/>
              <a:t>вариант 1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7338261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7338261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7338261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7338261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7338261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501599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501599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501599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501599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501599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2693737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2693737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2693737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2693737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2693737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98443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7338261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7338261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7338261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7338261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7338261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501599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501599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501599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501599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501599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2693737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2693737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2693737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2693737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2693737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7" name="Holder 3"/>
          <p:cNvSpPr>
            <a:spLocks noGrp="1"/>
          </p:cNvSpPr>
          <p:nvPr>
            <p:ph type="body" idx="54" hasCustomPrompt="1"/>
          </p:nvPr>
        </p:nvSpPr>
        <p:spPr>
          <a:xfrm>
            <a:off x="9660524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8" name="Holder 3"/>
          <p:cNvSpPr>
            <a:spLocks noGrp="1"/>
          </p:cNvSpPr>
          <p:nvPr>
            <p:ph type="body" idx="55" hasCustomPrompt="1"/>
          </p:nvPr>
        </p:nvSpPr>
        <p:spPr>
          <a:xfrm>
            <a:off x="9660524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9" name="Holder 3"/>
          <p:cNvSpPr>
            <a:spLocks noGrp="1"/>
          </p:cNvSpPr>
          <p:nvPr>
            <p:ph type="body" idx="56" hasCustomPrompt="1"/>
          </p:nvPr>
        </p:nvSpPr>
        <p:spPr>
          <a:xfrm>
            <a:off x="9660524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80" name="Holder 3"/>
          <p:cNvSpPr>
            <a:spLocks noGrp="1"/>
          </p:cNvSpPr>
          <p:nvPr>
            <p:ph type="body" idx="57" hasCustomPrompt="1"/>
          </p:nvPr>
        </p:nvSpPr>
        <p:spPr>
          <a:xfrm>
            <a:off x="9660524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81" name="Рисунок 4"/>
          <p:cNvSpPr>
            <a:spLocks noGrp="1"/>
          </p:cNvSpPr>
          <p:nvPr>
            <p:ph type="pic" sz="quarter" idx="58"/>
          </p:nvPr>
        </p:nvSpPr>
        <p:spPr>
          <a:xfrm>
            <a:off x="966052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82" name="Holder 3"/>
          <p:cNvSpPr>
            <a:spLocks noGrp="1"/>
          </p:cNvSpPr>
          <p:nvPr>
            <p:ph type="body" idx="59" hasCustomPrompt="1"/>
          </p:nvPr>
        </p:nvSpPr>
        <p:spPr>
          <a:xfrm>
            <a:off x="9660524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83" name="Holder 3"/>
          <p:cNvSpPr>
            <a:spLocks noGrp="1"/>
          </p:cNvSpPr>
          <p:nvPr>
            <p:ph type="body" idx="60" hasCustomPrompt="1"/>
          </p:nvPr>
        </p:nvSpPr>
        <p:spPr>
          <a:xfrm>
            <a:off x="9660524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84" name="Holder 3"/>
          <p:cNvSpPr>
            <a:spLocks noGrp="1"/>
          </p:cNvSpPr>
          <p:nvPr>
            <p:ph type="body" idx="61" hasCustomPrompt="1"/>
          </p:nvPr>
        </p:nvSpPr>
        <p:spPr>
          <a:xfrm>
            <a:off x="9660524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85" name="Holder 3"/>
          <p:cNvSpPr>
            <a:spLocks noGrp="1"/>
          </p:cNvSpPr>
          <p:nvPr>
            <p:ph type="body" idx="62" hasCustomPrompt="1"/>
          </p:nvPr>
        </p:nvSpPr>
        <p:spPr>
          <a:xfrm>
            <a:off x="9660524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86" name="Рисунок 4"/>
          <p:cNvSpPr>
            <a:spLocks noGrp="1"/>
          </p:cNvSpPr>
          <p:nvPr>
            <p:ph type="pic" sz="quarter" idx="63"/>
          </p:nvPr>
        </p:nvSpPr>
        <p:spPr>
          <a:xfrm>
            <a:off x="966052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985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95">
          <p15:clr>
            <a:srgbClr val="FBAE40"/>
          </p15:clr>
        </p15:guide>
        <p15:guide id="2" pos="3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6" pos="6085">
          <p15:clr>
            <a:srgbClr val="FBAE40"/>
          </p15:clr>
        </p15:guide>
        <p15:guide id="7" orient="horz" pos="2394">
          <p15:clr>
            <a:srgbClr val="FBAE40"/>
          </p15:clr>
        </p15:guide>
        <p15:guide id="8" pos="1698">
          <p15:clr>
            <a:srgbClr val="FBAE40"/>
          </p15:clr>
        </p15:guide>
        <p15:guide id="9" pos="3161">
          <p15:clr>
            <a:srgbClr val="FBAE40"/>
          </p15:clr>
        </p15:guide>
        <p15:guide id="10" pos="4519">
          <p15:clr>
            <a:srgbClr val="FBAE40"/>
          </p15:clr>
        </p15:guide>
        <p15:guide id="11" pos="4623">
          <p15:clr>
            <a:srgbClr val="FBAE40"/>
          </p15:clr>
        </p15:guide>
        <p15:guide id="12" pos="598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Описание проектов </a:t>
            </a:r>
            <a:br>
              <a:rPr lang="ru-RU" dirty="0"/>
            </a:br>
            <a:r>
              <a:rPr lang="ru-RU" dirty="0"/>
              <a:t>вариант 2 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57153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57153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Сумма: текст млн долл. США</a:t>
            </a:r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Доля ЕАБР: текст млн долл. США</a:t>
            </a:r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8753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иллюстраци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Основной посыл / мысль слайда в несколько строк </a:t>
            </a:r>
            <a:br>
              <a:rPr lang="ru-RU" dirty="0"/>
            </a:br>
            <a:r>
              <a:rPr lang="ru-RU" dirty="0"/>
              <a:t>(максимально – четыре) Основной посыл / мысль слайда </a:t>
            </a:r>
            <a:br>
              <a:rPr lang="ru-RU" dirty="0"/>
            </a:br>
            <a:r>
              <a:rPr lang="ru-RU" dirty="0"/>
              <a:t>в несколько строк (максимально – четыре)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quarter" idx="17"/>
          </p:nvPr>
        </p:nvSpPr>
        <p:spPr>
          <a:xfrm>
            <a:off x="371474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6237287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36773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  <p15:guide id="3" orient="horz" pos="21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438400"/>
            <a:ext cx="7560524" cy="1846659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2400" b="0" i="0" baseline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Основной посыл / мысль слайда в несколько строк (максимально – четыре) Основной посыл / мысль слайда в несколько строк (максимально – четыре)</a:t>
            </a:r>
            <a:br>
              <a:rPr lang="ru-RU" dirty="0"/>
            </a:b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438400"/>
            <a:ext cx="3672000" cy="1846659"/>
          </a:xfrm>
        </p:spPr>
        <p:txBody>
          <a:bodyPr lIns="0" tIns="0" rIns="0" bIns="0"/>
          <a:lstStyle>
            <a:lvl1pPr marL="171450" indent="-171450">
              <a:buFont typeface="Arial" panose="020B0604020202020204" pitchFamily="34" charset="0"/>
              <a:buChar char="•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</a:p>
          <a:p>
            <a:r>
              <a:rPr lang="ru-RU" dirty="0"/>
              <a:t>Пояснение основной мысли</a:t>
            </a:r>
            <a:endParaRPr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7"/>
          </p:nvPr>
        </p:nvSpPr>
        <p:spPr>
          <a:xfrm>
            <a:off x="371475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26005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9"/>
          </p:nvPr>
        </p:nvSpPr>
        <p:spPr>
          <a:xfrm>
            <a:off x="814863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791930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цифр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70425" y="1457566"/>
            <a:ext cx="11449050" cy="1255960"/>
          </a:xfr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72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>
              <a:defRPr lang="ru-RU" sz="2400" kern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ru-RU" sz="1091" kern="1200" dirty="0" smtClean="0">
                <a:solidFill>
                  <a:schemeClr val="tx1"/>
                </a:solidFill>
              </a:defRPr>
            </a:lvl2pPr>
            <a:lvl3pPr>
              <a:defRPr lang="ru-RU" sz="1091" kern="1200" dirty="0" smtClean="0">
                <a:solidFill>
                  <a:schemeClr val="tx1"/>
                </a:solidFill>
              </a:defRPr>
            </a:lvl3pPr>
            <a:lvl4pPr>
              <a:defRPr lang="ru-RU" sz="1091" kern="1200" dirty="0" smtClean="0">
                <a:solidFill>
                  <a:schemeClr val="tx1"/>
                </a:solidFill>
              </a:defRPr>
            </a:lvl4pPr>
            <a:lvl5pPr>
              <a:defRPr lang="ru-RU" sz="1091" kern="1200" dirty="0">
                <a:solidFill>
                  <a:schemeClr val="tx1"/>
                </a:solidFill>
              </a:defRPr>
            </a:lvl5pPr>
          </a:lstStyle>
          <a:p>
            <a:pPr lvl="0" algn="ctr" defTabSz="554401" rtl="0" eaLnBrk="1" latinLnBrk="0" hangingPunct="1">
              <a:spcBef>
                <a:spcPts val="1200"/>
              </a:spcBef>
            </a:pPr>
            <a:r>
              <a:rPr lang="ru-RU" dirty="0"/>
              <a:t>  </a:t>
            </a: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V="1">
            <a:off x="371475" y="2713526"/>
            <a:ext cx="11448000" cy="0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27"/>
          </p:nvPr>
        </p:nvSpPr>
        <p:spPr>
          <a:xfrm>
            <a:off x="1682693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7" name="Текст 65"/>
          <p:cNvSpPr>
            <a:spLocks noGrp="1"/>
          </p:cNvSpPr>
          <p:nvPr>
            <p:ph type="body" sz="quarter" idx="28"/>
          </p:nvPr>
        </p:nvSpPr>
        <p:spPr>
          <a:xfrm>
            <a:off x="5571217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5"/>
          <p:cNvSpPr>
            <a:spLocks noGrp="1"/>
          </p:cNvSpPr>
          <p:nvPr>
            <p:ph type="body" sz="quarter" idx="29"/>
          </p:nvPr>
        </p:nvSpPr>
        <p:spPr>
          <a:xfrm>
            <a:off x="9459742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9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520490"/>
            <a:ext cx="3672000" cy="553998"/>
          </a:xfrm>
        </p:spPr>
        <p:txBody>
          <a:bodyPr lIns="0" tIns="0" rIns="0" bIns="0"/>
          <a:lstStyle>
            <a:lvl1pPr algn="ctr">
              <a:defRPr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ПОКАЗАТЕЛЯ 1</a:t>
            </a:r>
          </a:p>
        </p:txBody>
      </p:sp>
      <p:sp>
        <p:nvSpPr>
          <p:cNvPr id="50" name="Holder 3"/>
          <p:cNvSpPr>
            <a:spLocks noGrp="1"/>
          </p:cNvSpPr>
          <p:nvPr>
            <p:ph type="body" idx="12" hasCustomPrompt="1"/>
          </p:nvPr>
        </p:nvSpPr>
        <p:spPr>
          <a:xfrm>
            <a:off x="4259999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ПОКАЗАТЕЛЯ 2</a:t>
            </a:r>
          </a:p>
        </p:txBody>
      </p:sp>
      <p:sp>
        <p:nvSpPr>
          <p:cNvPr id="51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ПОКАЗАТЕЛЯ 3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52" name="Holder 3"/>
          <p:cNvSpPr>
            <a:spLocks noGrp="1"/>
          </p:cNvSpPr>
          <p:nvPr>
            <p:ph type="body" idx="15" hasCustomPrompt="1"/>
          </p:nvPr>
        </p:nvSpPr>
        <p:spPr>
          <a:xfrm>
            <a:off x="371475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baseline="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краткое описание показателя </a:t>
            </a:r>
            <a:br>
              <a:rPr lang="ru-RU" dirty="0"/>
            </a:br>
            <a:r>
              <a:rPr lang="ru-RU" dirty="0"/>
              <a:t>максимум 4 строки</a:t>
            </a:r>
          </a:p>
        </p:txBody>
      </p:sp>
      <p:sp>
        <p:nvSpPr>
          <p:cNvPr id="53" name="Holder 3"/>
          <p:cNvSpPr>
            <a:spLocks noGrp="1"/>
          </p:cNvSpPr>
          <p:nvPr>
            <p:ph type="body" idx="16" hasCustomPrompt="1"/>
          </p:nvPr>
        </p:nvSpPr>
        <p:spPr>
          <a:xfrm>
            <a:off x="4259999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краткое описание показателя </a:t>
            </a:r>
            <a:br>
              <a:rPr lang="ru-RU" dirty="0"/>
            </a:br>
            <a:r>
              <a:rPr lang="ru-RU" dirty="0"/>
              <a:t>максимум 4 строки</a:t>
            </a:r>
          </a:p>
        </p:txBody>
      </p:sp>
      <p:sp>
        <p:nvSpPr>
          <p:cNvPr id="54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краткое описание показателя </a:t>
            </a:r>
            <a:br>
              <a:rPr lang="ru-RU" dirty="0"/>
            </a:br>
            <a:r>
              <a:rPr lang="ru-RU" dirty="0"/>
              <a:t>максимум 4 строки</a:t>
            </a:r>
          </a:p>
        </p:txBody>
      </p:sp>
      <p:sp>
        <p:nvSpPr>
          <p:cNvPr id="55" name="Holder 3"/>
          <p:cNvSpPr>
            <a:spLocks noGrp="1"/>
          </p:cNvSpPr>
          <p:nvPr>
            <p:ph type="body" idx="18" hasCustomPrompt="1"/>
          </p:nvPr>
        </p:nvSpPr>
        <p:spPr>
          <a:xfrm>
            <a:off x="911238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B482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ХХ,Х</a:t>
            </a:r>
          </a:p>
        </p:txBody>
      </p:sp>
      <p:sp>
        <p:nvSpPr>
          <p:cNvPr id="58" name="Holder 3"/>
          <p:cNvSpPr>
            <a:spLocks noGrp="1"/>
          </p:cNvSpPr>
          <p:nvPr>
            <p:ph type="body" idx="19" hasCustomPrompt="1"/>
          </p:nvPr>
        </p:nvSpPr>
        <p:spPr>
          <a:xfrm>
            <a:off x="4799762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24D6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ХХ,Х</a:t>
            </a:r>
          </a:p>
        </p:txBody>
      </p:sp>
      <p:sp>
        <p:nvSpPr>
          <p:cNvPr id="59" name="Holder 3"/>
          <p:cNvSpPr>
            <a:spLocks noGrp="1"/>
          </p:cNvSpPr>
          <p:nvPr>
            <p:ph type="body" idx="20" hasCustomPrompt="1"/>
          </p:nvPr>
        </p:nvSpPr>
        <p:spPr>
          <a:xfrm>
            <a:off x="8688287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00B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ХХ,Х</a:t>
            </a:r>
          </a:p>
        </p:txBody>
      </p:sp>
      <p:sp>
        <p:nvSpPr>
          <p:cNvPr id="60" name="Holder 3"/>
          <p:cNvSpPr>
            <a:spLocks noGrp="1"/>
          </p:cNvSpPr>
          <p:nvPr>
            <p:ph type="body" idx="21" hasCustomPrompt="1"/>
          </p:nvPr>
        </p:nvSpPr>
        <p:spPr>
          <a:xfrm>
            <a:off x="371475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baseline="0" dirty="0">
                <a:solidFill>
                  <a:srgbClr val="B482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ед. изм.</a:t>
            </a:r>
          </a:p>
        </p:txBody>
      </p:sp>
      <p:sp>
        <p:nvSpPr>
          <p:cNvPr id="61" name="Holder 3"/>
          <p:cNvSpPr>
            <a:spLocks noGrp="1"/>
          </p:cNvSpPr>
          <p:nvPr>
            <p:ph type="body" idx="22" hasCustomPrompt="1"/>
          </p:nvPr>
        </p:nvSpPr>
        <p:spPr>
          <a:xfrm>
            <a:off x="4259999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24D6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ед. изм.</a:t>
            </a:r>
          </a:p>
        </p:txBody>
      </p:sp>
      <p:sp>
        <p:nvSpPr>
          <p:cNvPr id="62" name="Holder 3"/>
          <p:cNvSpPr>
            <a:spLocks noGrp="1"/>
          </p:cNvSpPr>
          <p:nvPr>
            <p:ph type="body" idx="23" hasCustomPrompt="1"/>
          </p:nvPr>
        </p:nvSpPr>
        <p:spPr>
          <a:xfrm>
            <a:off x="8148524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00B050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/>
              <a:t>ед. изм.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24"/>
          </p:nvPr>
        </p:nvSpPr>
        <p:spPr>
          <a:xfrm>
            <a:off x="1757475" y="2263526"/>
            <a:ext cx="900000" cy="900000"/>
          </a:xfrm>
          <a:prstGeom prst="ellipse">
            <a:avLst/>
          </a:prstGeom>
          <a:solidFill>
            <a:srgbClr val="B482FF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3" name="Рисунок 6"/>
          <p:cNvSpPr>
            <a:spLocks noGrp="1"/>
          </p:cNvSpPr>
          <p:nvPr>
            <p:ph type="pic" sz="quarter" idx="25"/>
          </p:nvPr>
        </p:nvSpPr>
        <p:spPr>
          <a:xfrm>
            <a:off x="5645999" y="2263526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4" name="Рисунок 6"/>
          <p:cNvSpPr>
            <a:spLocks noGrp="1"/>
          </p:cNvSpPr>
          <p:nvPr>
            <p:ph type="pic" sz="quarter" idx="26"/>
          </p:nvPr>
        </p:nvSpPr>
        <p:spPr>
          <a:xfrm>
            <a:off x="9534524" y="2263526"/>
            <a:ext cx="900000" cy="900000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3394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3181684"/>
            <a:ext cx="3996332" cy="2523768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000" b="0" i="0">
                <a:solidFill>
                  <a:schemeClr val="tx1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/>
            </a:lvl3pPr>
          </a:lstStyle>
          <a:p>
            <a:r>
              <a:rPr lang="ru-RU" dirty="0"/>
              <a:t>Подзаголовок 20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ru-RU" dirty="0"/>
              <a:t>Крупный текст 16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Набирается шрифтом </a:t>
            </a:r>
            <a:r>
              <a:rPr lang="en-US" dirty="0"/>
              <a:t>Verdana Regular.</a:t>
            </a:r>
          </a:p>
          <a:p>
            <a:pPr lvl="2"/>
            <a:r>
              <a:rPr lang="ru-RU" dirty="0"/>
              <a:t>Для выделения текста используется шрифт </a:t>
            </a:r>
            <a:r>
              <a:rPr lang="en-US" dirty="0"/>
              <a:t>Verdana Bold. </a:t>
            </a:r>
            <a:r>
              <a:rPr lang="ru-RU" dirty="0"/>
              <a:t>Дополнительные комментарии могут быть набраны серым цветом шрифтом того же размера.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/>
              <a:t>Заголовок слайда</a:t>
            </a:r>
            <a:r>
              <a:rPr lang="en-US" dirty="0"/>
              <a:t> </a:t>
            </a:r>
            <a:r>
              <a:rPr lang="ru-RU" dirty="0"/>
              <a:t>в одну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или две строки</a:t>
            </a:r>
          </a:p>
        </p:txBody>
      </p:sp>
      <p:sp>
        <p:nvSpPr>
          <p:cNvPr id="11" name="Holder 3"/>
          <p:cNvSpPr>
            <a:spLocks noGrp="1"/>
          </p:cNvSpPr>
          <p:nvPr>
            <p:ph type="body" idx="17" hasCustomPrompt="1"/>
          </p:nvPr>
        </p:nvSpPr>
        <p:spPr>
          <a:xfrm>
            <a:off x="5443454" y="3181684"/>
            <a:ext cx="3996332" cy="1641475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 sz="2000" b="0" i="0">
                <a:solidFill>
                  <a:srgbClr val="828282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>
                <a:solidFill>
                  <a:srgbClr val="828282"/>
                </a:solidFill>
              </a:defRPr>
            </a:lvl3pPr>
          </a:lstStyle>
          <a:p>
            <a:r>
              <a:rPr lang="ru-RU" dirty="0"/>
              <a:t>Дополнительный подзаголовок 20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Обычный текст 10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ru-RU" dirty="0"/>
              <a:t>Текст может быть набран в две или три колонки.</a:t>
            </a:r>
          </a:p>
          <a:p>
            <a:pPr lvl="2"/>
            <a:r>
              <a:rPr lang="ru-RU" dirty="0"/>
              <a:t>В этом случае подзаголовки рекомендуется выравнивать по первой строке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22371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Контакты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371475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Holder 3"/>
          <p:cNvSpPr>
            <a:spLocks noGrp="1"/>
          </p:cNvSpPr>
          <p:nvPr>
            <p:ph type="body" idx="15"/>
          </p:nvPr>
        </p:nvSpPr>
        <p:spPr>
          <a:xfrm>
            <a:off x="4259999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4" name="Holder 3"/>
          <p:cNvSpPr>
            <a:spLocks noGrp="1"/>
          </p:cNvSpPr>
          <p:nvPr>
            <p:ph type="body" idx="16"/>
          </p:nvPr>
        </p:nvSpPr>
        <p:spPr>
          <a:xfrm>
            <a:off x="8148524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5" name="Holder 3"/>
          <p:cNvSpPr>
            <a:spLocks noGrp="1"/>
          </p:cNvSpPr>
          <p:nvPr>
            <p:ph type="body" idx="17"/>
          </p:nvPr>
        </p:nvSpPr>
        <p:spPr>
          <a:xfrm>
            <a:off x="371475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6" name="Holder 3"/>
          <p:cNvSpPr>
            <a:spLocks noGrp="1"/>
          </p:cNvSpPr>
          <p:nvPr>
            <p:ph type="body" idx="18"/>
          </p:nvPr>
        </p:nvSpPr>
        <p:spPr>
          <a:xfrm>
            <a:off x="4259999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7" name="Holder 3"/>
          <p:cNvSpPr>
            <a:spLocks noGrp="1"/>
          </p:cNvSpPr>
          <p:nvPr>
            <p:ph type="body" idx="19"/>
          </p:nvPr>
        </p:nvSpPr>
        <p:spPr>
          <a:xfrm>
            <a:off x="8148524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20"/>
          </p:nvPr>
        </p:nvSpPr>
        <p:spPr>
          <a:xfrm>
            <a:off x="371475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21"/>
          </p:nvPr>
        </p:nvSpPr>
        <p:spPr>
          <a:xfrm>
            <a:off x="4259999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0" name="Holder 3"/>
          <p:cNvSpPr>
            <a:spLocks noGrp="1"/>
          </p:cNvSpPr>
          <p:nvPr>
            <p:ph type="body" idx="22"/>
          </p:nvPr>
        </p:nvSpPr>
        <p:spPr>
          <a:xfrm>
            <a:off x="8148524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9" name="Holder 3"/>
          <p:cNvSpPr>
            <a:spLocks noGrp="1"/>
          </p:cNvSpPr>
          <p:nvPr>
            <p:ph type="body" idx="27"/>
          </p:nvPr>
        </p:nvSpPr>
        <p:spPr>
          <a:xfrm>
            <a:off x="371475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0" name="Holder 3"/>
          <p:cNvSpPr>
            <a:spLocks noGrp="1"/>
          </p:cNvSpPr>
          <p:nvPr>
            <p:ph type="body" idx="28"/>
          </p:nvPr>
        </p:nvSpPr>
        <p:spPr>
          <a:xfrm>
            <a:off x="4259999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1" name="Holder 3"/>
          <p:cNvSpPr>
            <a:spLocks noGrp="1"/>
          </p:cNvSpPr>
          <p:nvPr>
            <p:ph type="body" idx="29"/>
          </p:nvPr>
        </p:nvSpPr>
        <p:spPr>
          <a:xfrm>
            <a:off x="8148524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2" name="Holder 3"/>
          <p:cNvSpPr>
            <a:spLocks noGrp="1"/>
          </p:cNvSpPr>
          <p:nvPr>
            <p:ph type="body" idx="30"/>
          </p:nvPr>
        </p:nvSpPr>
        <p:spPr>
          <a:xfrm>
            <a:off x="371475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31"/>
          </p:nvPr>
        </p:nvSpPr>
        <p:spPr>
          <a:xfrm>
            <a:off x="4259999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32"/>
          </p:nvPr>
        </p:nvSpPr>
        <p:spPr>
          <a:xfrm>
            <a:off x="8148524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5" name="Holder 3"/>
          <p:cNvSpPr>
            <a:spLocks noGrp="1"/>
          </p:cNvSpPr>
          <p:nvPr>
            <p:ph type="body" idx="33"/>
          </p:nvPr>
        </p:nvSpPr>
        <p:spPr>
          <a:xfrm>
            <a:off x="371475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6" name="Holder 3"/>
          <p:cNvSpPr>
            <a:spLocks noGrp="1"/>
          </p:cNvSpPr>
          <p:nvPr>
            <p:ph type="body" idx="34"/>
          </p:nvPr>
        </p:nvSpPr>
        <p:spPr>
          <a:xfrm>
            <a:off x="4259999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35"/>
          </p:nvPr>
        </p:nvSpPr>
        <p:spPr>
          <a:xfrm>
            <a:off x="8148524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36"/>
          </p:nvPr>
        </p:nvSpPr>
        <p:spPr>
          <a:xfrm>
            <a:off x="371475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9" name="Holder 3"/>
          <p:cNvSpPr>
            <a:spLocks noGrp="1"/>
          </p:cNvSpPr>
          <p:nvPr>
            <p:ph type="body" idx="37"/>
          </p:nvPr>
        </p:nvSpPr>
        <p:spPr>
          <a:xfrm>
            <a:off x="4259999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0" name="Holder 3"/>
          <p:cNvSpPr>
            <a:spLocks noGrp="1"/>
          </p:cNvSpPr>
          <p:nvPr>
            <p:ph type="body" idx="38"/>
          </p:nvPr>
        </p:nvSpPr>
        <p:spPr>
          <a:xfrm>
            <a:off x="8148524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40787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123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Разделитель 1 спике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g object 16"/>
          <p:cNvSpPr/>
          <p:nvPr userDrawn="1"/>
        </p:nvSpPr>
        <p:spPr>
          <a:xfrm>
            <a:off x="8148638" y="0"/>
            <a:ext cx="404336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bg object 17"/>
          <p:cNvSpPr/>
          <p:nvPr userDrawn="1"/>
        </p:nvSpPr>
        <p:spPr>
          <a:xfrm>
            <a:off x="8148638" y="3427200"/>
            <a:ext cx="404336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9412" y="1808922"/>
            <a:ext cx="7011988" cy="1692771"/>
          </a:xfrm>
        </p:spPr>
        <p:txBody>
          <a:bodyPr anchor="b" anchorCtr="0"/>
          <a:lstStyle>
            <a:lvl1pPr algn="l" defTabSz="542925"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12" dirty="0">
                <a:latin typeface="Verdana"/>
                <a:cs typeface="Verdana"/>
              </a:rPr>
              <a:t>Очень длинный заголовок раздела презентации в несколько строк, базовая линия последней строки выравнена  по линии горизонта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384751"/>
            <a:ext cx="3495600" cy="45752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369888" y="3511964"/>
            <a:ext cx="7021946" cy="430887"/>
          </a:xfrm>
        </p:spPr>
        <p:txBody>
          <a:bodyPr/>
          <a:lstStyle>
            <a:lvl1pPr>
              <a:defRPr sz="2800">
                <a:solidFill>
                  <a:srgbClr val="828282"/>
                </a:solidFill>
                <a:latin typeface="+mn-lt"/>
              </a:defRPr>
            </a:lvl1pPr>
            <a:lvl2pPr>
              <a:defRPr sz="2800">
                <a:solidFill>
                  <a:srgbClr val="828282"/>
                </a:solidFill>
                <a:latin typeface="+mn-lt"/>
              </a:defRPr>
            </a:lvl2pPr>
            <a:lvl3pPr>
              <a:defRPr sz="2800">
                <a:solidFill>
                  <a:srgbClr val="828282"/>
                </a:solidFill>
                <a:latin typeface="+mn-lt"/>
              </a:defRPr>
            </a:lvl3pPr>
            <a:lvl4pPr>
              <a:defRPr sz="2800">
                <a:solidFill>
                  <a:srgbClr val="828282"/>
                </a:solidFill>
                <a:latin typeface="+mn-lt"/>
              </a:defRPr>
            </a:lvl4pPr>
            <a:lvl5pPr>
              <a:defRPr sz="2800">
                <a:solidFill>
                  <a:srgbClr val="82828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Подзаголовок презентации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369888" y="5770035"/>
            <a:ext cx="3277413" cy="24571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/>
              <a:t>Имя и фамилия спикера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0683" y="6050446"/>
            <a:ext cx="3276600" cy="492443"/>
          </a:xfrm>
        </p:spPr>
        <p:txBody>
          <a:bodyPr/>
          <a:lstStyle>
            <a:lvl1pPr>
              <a:defRPr sz="1600">
                <a:solidFill>
                  <a:srgbClr val="828282"/>
                </a:solidFill>
              </a:defRPr>
            </a:lvl1pPr>
            <a:lvl2pPr>
              <a:defRPr sz="1600">
                <a:solidFill>
                  <a:srgbClr val="828282"/>
                </a:solidFill>
              </a:defRPr>
            </a:lvl2pPr>
            <a:lvl3pPr>
              <a:defRPr sz="1600">
                <a:solidFill>
                  <a:srgbClr val="828282"/>
                </a:solidFill>
              </a:defRPr>
            </a:lvl3pPr>
            <a:lvl4pPr>
              <a:defRPr sz="1600">
                <a:solidFill>
                  <a:srgbClr val="828282"/>
                </a:solidFill>
              </a:defRPr>
            </a:lvl4pPr>
            <a:lvl5pPr>
              <a:defRPr sz="1600">
                <a:solidFill>
                  <a:srgbClr val="828282"/>
                </a:solidFill>
              </a:defRPr>
            </a:lvl5pPr>
          </a:lstStyle>
          <a:p>
            <a:pPr lvl="0"/>
            <a:r>
              <a:rPr lang="ru-RU" dirty="0"/>
              <a:t>Очень длинное название должности в несколько строк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4114421" y="5770035"/>
            <a:ext cx="3277413" cy="24571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/>
              <a:t>Имя и фамилия спикера</a:t>
            </a:r>
          </a:p>
        </p:txBody>
      </p:sp>
      <p:sp>
        <p:nvSpPr>
          <p:cNvPr id="15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4115234" y="6050446"/>
            <a:ext cx="3276600" cy="492443"/>
          </a:xfrm>
        </p:spPr>
        <p:txBody>
          <a:bodyPr/>
          <a:lstStyle>
            <a:lvl1pPr>
              <a:defRPr sz="1600">
                <a:solidFill>
                  <a:srgbClr val="828282"/>
                </a:solidFill>
              </a:defRPr>
            </a:lvl1pPr>
            <a:lvl2pPr>
              <a:defRPr sz="1600">
                <a:solidFill>
                  <a:srgbClr val="828282"/>
                </a:solidFill>
              </a:defRPr>
            </a:lvl2pPr>
            <a:lvl3pPr>
              <a:defRPr sz="1600">
                <a:solidFill>
                  <a:srgbClr val="828282"/>
                </a:solidFill>
              </a:defRPr>
            </a:lvl3pPr>
            <a:lvl4pPr>
              <a:defRPr sz="1600">
                <a:solidFill>
                  <a:srgbClr val="828282"/>
                </a:solidFill>
              </a:defRPr>
            </a:lvl4pPr>
            <a:lvl5pPr>
              <a:defRPr sz="1600">
                <a:solidFill>
                  <a:srgbClr val="828282"/>
                </a:solidFill>
              </a:defRPr>
            </a:lvl5pPr>
          </a:lstStyle>
          <a:p>
            <a:pPr lvl="0"/>
            <a:r>
              <a:rPr lang="ru-RU" dirty="0"/>
              <a:t>Очень длинное название должности в несколько строк</a:t>
            </a:r>
          </a:p>
        </p:txBody>
      </p:sp>
    </p:spTree>
    <p:extLst>
      <p:ext uri="{BB962C8B-B14F-4D97-AF65-F5344CB8AC3E}">
        <p14:creationId xmlns:p14="http://schemas.microsoft.com/office/powerpoint/2010/main" val="393882941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43088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6" y="1438401"/>
            <a:ext cx="11449050" cy="13849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EA0F-15F3-3648-8D4D-EDDF5D88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8443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_1/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69888" y="2656114"/>
            <a:ext cx="5419725" cy="846386"/>
          </a:xfrm>
        </p:spPr>
        <p:txBody>
          <a:bodyPr anchor="b" anchorCtr="0"/>
          <a:lstStyle>
            <a:lvl1pPr algn="l" defTabSz="542925"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12" dirty="0">
                <a:latin typeface="Verdana"/>
                <a:cs typeface="Verdana"/>
              </a:rPr>
              <a:t>Заголовок</a:t>
            </a:r>
            <a:r>
              <a:rPr lang="ru-RU" sz="2800" spc="-42" dirty="0">
                <a:latin typeface="Verdana"/>
                <a:cs typeface="Verdana"/>
              </a:rPr>
              <a:t> </a:t>
            </a:r>
            <a:r>
              <a:rPr lang="ru-RU" sz="2800" spc="9" dirty="0">
                <a:latin typeface="Verdana"/>
                <a:cs typeface="Verdana"/>
              </a:rPr>
              <a:t>презентации </a:t>
            </a:r>
            <a:r>
              <a:rPr lang="ru-RU" sz="2800" spc="-949" dirty="0">
                <a:latin typeface="Verdana"/>
                <a:cs typeface="Verdana"/>
              </a:rPr>
              <a:t> </a:t>
            </a:r>
            <a:br>
              <a:rPr lang="ru-RU" sz="2800" spc="-949" dirty="0">
                <a:latin typeface="Verdana"/>
                <a:cs typeface="Verdana"/>
              </a:rPr>
            </a:br>
            <a:r>
              <a:rPr lang="ru-RU" sz="2800" spc="12" dirty="0">
                <a:latin typeface="Verdana"/>
                <a:cs typeface="Verdana"/>
              </a:rPr>
              <a:t>в </a:t>
            </a:r>
            <a:r>
              <a:rPr lang="ru-RU" sz="2800" spc="9" dirty="0">
                <a:latin typeface="Verdana"/>
                <a:cs typeface="Verdana"/>
              </a:rPr>
              <a:t>несколько </a:t>
            </a:r>
            <a:r>
              <a:rPr lang="ru-RU" sz="2800" spc="6" dirty="0">
                <a:latin typeface="Verdana"/>
                <a:cs typeface="Verdana"/>
              </a:rPr>
              <a:t>строк</a:t>
            </a:r>
            <a:endParaRPr lang="ru-RU" sz="2800" dirty="0">
              <a:latin typeface="Verdana"/>
              <a:cs typeface="Verdana"/>
            </a:endParaRPr>
          </a:p>
        </p:txBody>
      </p:sp>
      <p:pic>
        <p:nvPicPr>
          <p:cNvPr id="8" name="object 5"/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1" y="31"/>
            <a:ext cx="6095512" cy="6853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384751"/>
            <a:ext cx="3495600" cy="45752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369888" y="3505691"/>
            <a:ext cx="5421312" cy="430887"/>
          </a:xfrm>
        </p:spPr>
        <p:txBody>
          <a:bodyPr/>
          <a:lstStyle>
            <a:lvl1pPr>
              <a:defRPr sz="2800">
                <a:solidFill>
                  <a:srgbClr val="828282"/>
                </a:solidFill>
              </a:defRPr>
            </a:lvl1pPr>
          </a:lstStyle>
          <a:p>
            <a:pPr lvl="0"/>
            <a:r>
              <a:rPr lang="ru-RU" dirty="0"/>
              <a:t>Подзаголовок презентации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6093753"/>
            <a:ext cx="3132237" cy="215444"/>
          </a:xfrm>
        </p:spPr>
        <p:txBody>
          <a:bodyPr anchor="b"/>
          <a:lstStyle>
            <a:lvl1pPr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marL="7701">
              <a:spcBef>
                <a:spcPts val="27"/>
              </a:spcBef>
            </a:pPr>
            <a:r>
              <a:rPr lang="ru-RU" sz="1400" spc="146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lang="ru-RU" sz="1400" spc="64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азвание</a:t>
            </a:r>
            <a:r>
              <a:rPr lang="ru-RU" sz="1400" spc="-88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400" spc="55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мероприятия</a:t>
            </a:r>
            <a:endParaRPr lang="ru-RU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Текст 3"/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6338344"/>
            <a:ext cx="3132237" cy="215444"/>
          </a:xfrm>
        </p:spPr>
        <p:txBody>
          <a:bodyPr/>
          <a:lstStyle>
            <a:lvl1pPr>
              <a:defRPr sz="1400" spc="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marL="7701">
              <a:spcBef>
                <a:spcPts val="27"/>
              </a:spcBef>
            </a:pPr>
            <a:r>
              <a:rPr lang="ru-RU" sz="1400" spc="146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 февраля 2022 г.</a:t>
            </a:r>
            <a:endParaRPr lang="ru-RU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681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Разделител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hasCustomPrompt="1"/>
          </p:nvPr>
        </p:nvSpPr>
        <p:spPr>
          <a:xfrm>
            <a:off x="379412" y="3090193"/>
            <a:ext cx="6707187" cy="1692771"/>
          </a:xfrm>
        </p:spPr>
        <p:txBody>
          <a:bodyPr anchor="t" anchorCtr="0"/>
          <a:lstStyle>
            <a:lvl1pPr marL="0" algn="l" defTabSz="542925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sz="2800" spc="12" dirty="0">
                <a:latin typeface="Verdana"/>
                <a:cs typeface="Verdana"/>
              </a:rPr>
              <a:t>Очень длинный заголовок раздела презентации в несколько строк, базовая  линия первой строки выравнена  по линии горизонта</a:t>
            </a:r>
          </a:p>
        </p:txBody>
      </p:sp>
      <p:pic>
        <p:nvPicPr>
          <p:cNvPr id="10" name="object 5"/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02" y="30"/>
            <a:ext cx="4042509" cy="6857458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79413" y="4782964"/>
            <a:ext cx="6707187" cy="846386"/>
          </a:xfrm>
        </p:spPr>
        <p:txBody>
          <a:bodyPr/>
          <a:lstStyle>
            <a:lvl1pPr marL="0" algn="l">
              <a:lnSpc>
                <a:spcPct val="100000"/>
              </a:lnSpc>
              <a:spcBef>
                <a:spcPts val="0"/>
              </a:spcBef>
              <a:defRPr sz="2800"/>
            </a:lvl1pPr>
          </a:lstStyle>
          <a:p>
            <a:pPr marL="7701" marR="3081">
              <a:lnSpc>
                <a:spcPts val="3250"/>
              </a:lnSpc>
              <a:spcBef>
                <a:spcPts val="170"/>
              </a:spcBef>
            </a:pP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Подзаголовок раздела,</a:t>
            </a:r>
            <a:b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</a:br>
            <a:r>
              <a:rPr lang="ru-RU" kern="0" spc="12" dirty="0">
                <a:solidFill>
                  <a:srgbClr val="828282"/>
                </a:solidFill>
                <a:latin typeface="Verdana"/>
                <a:cs typeface="Verdana"/>
              </a:rPr>
              <a:t>тоже достаточно длинный</a:t>
            </a:r>
          </a:p>
        </p:txBody>
      </p:sp>
    </p:spTree>
    <p:extLst>
      <p:ext uri="{BB962C8B-B14F-4D97-AF65-F5344CB8AC3E}">
        <p14:creationId xmlns:p14="http://schemas.microsoft.com/office/powerpoint/2010/main" val="21435121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ле для текс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790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6248400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30640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71474" y="1431924"/>
            <a:ext cx="5572125" cy="4715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Объект 3"/>
          <p:cNvSpPr>
            <a:spLocks noGrp="1"/>
          </p:cNvSpPr>
          <p:nvPr>
            <p:ph sz="quarter" idx="14"/>
          </p:nvPr>
        </p:nvSpPr>
        <p:spPr>
          <a:xfrm>
            <a:off x="6237288" y="1431924"/>
            <a:ext cx="5572125" cy="4715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757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371475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6248400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6"/>
          </p:nvPr>
        </p:nvSpPr>
        <p:spPr>
          <a:xfrm>
            <a:off x="6248400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0068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Основной посыл / мысль слайда в несколько строк </a:t>
            </a:r>
            <a:br>
              <a:rPr lang="ru-RU" dirty="0" smtClean="0"/>
            </a:br>
            <a:r>
              <a:rPr lang="ru-RU" dirty="0" smtClean="0"/>
              <a:t>(максимально – четыре) Основной посыл / мысль слайда </a:t>
            </a:r>
            <a:br>
              <a:rPr lang="ru-RU" dirty="0" smtClean="0"/>
            </a:br>
            <a:r>
              <a:rPr lang="ru-RU" dirty="0" smtClean="0"/>
              <a:t>в несколько строк (максимально – четыре)</a:t>
            </a:r>
            <a:r>
              <a:rPr lang="en-US" dirty="0" smtClean="0"/>
              <a:t> </a:t>
            </a:r>
            <a:r>
              <a:rPr lang="ru-RU" dirty="0" smtClean="0"/>
              <a:t>Основной посыл /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мысль слайда в несколько строк (максимально – четыре)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5"/>
          </p:nvPr>
        </p:nvSpPr>
        <p:spPr>
          <a:xfrm>
            <a:off x="371475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6248400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4472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с вывод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71475" y="1431924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quarter" idx="18"/>
          </p:nvPr>
        </p:nvSpPr>
        <p:spPr>
          <a:xfrm>
            <a:off x="437322" y="1481138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371475" y="3884322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Holder 3"/>
          <p:cNvSpPr>
            <a:spLocks noGrp="1"/>
          </p:cNvSpPr>
          <p:nvPr>
            <p:ph type="body" idx="16" hasCustomPrompt="1"/>
          </p:nvPr>
        </p:nvSpPr>
        <p:spPr>
          <a:xfrm>
            <a:off x="8148524" y="1480930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Выводы по графику</a:t>
            </a:r>
            <a:endParaRPr dirty="0"/>
          </a:p>
        </p:txBody>
      </p:sp>
      <p:sp>
        <p:nvSpPr>
          <p:cNvPr id="17" name="object 64"/>
          <p:cNvSpPr/>
          <p:nvPr userDrawn="1"/>
        </p:nvSpPr>
        <p:spPr>
          <a:xfrm>
            <a:off x="7898020" y="160020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18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3945835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Выводы по графику</a:t>
            </a:r>
            <a:endParaRPr lang="ru-RU" dirty="0"/>
          </a:p>
        </p:txBody>
      </p:sp>
      <p:sp>
        <p:nvSpPr>
          <p:cNvPr id="19" name="Диаграмма 3"/>
          <p:cNvSpPr>
            <a:spLocks noGrp="1"/>
          </p:cNvSpPr>
          <p:nvPr>
            <p:ph type="chart" sz="quarter" idx="19"/>
          </p:nvPr>
        </p:nvSpPr>
        <p:spPr>
          <a:xfrm>
            <a:off x="437322" y="3934854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object 64"/>
          <p:cNvSpPr/>
          <p:nvPr userDrawn="1"/>
        </p:nvSpPr>
        <p:spPr>
          <a:xfrm>
            <a:off x="7898020" y="400547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7509543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996">
          <p15:clr>
            <a:srgbClr val="FBAE40"/>
          </p15:clr>
        </p15:guide>
        <p15:guide id="2" pos="5128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4669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ле для текс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9128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_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371475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4260000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Объект 6"/>
          <p:cNvSpPr>
            <a:spLocks noGrp="1"/>
          </p:cNvSpPr>
          <p:nvPr>
            <p:ph sz="quarter" idx="19"/>
          </p:nvPr>
        </p:nvSpPr>
        <p:spPr>
          <a:xfrm>
            <a:off x="8148524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2774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454">
          <p15:clr>
            <a:srgbClr val="FBAE40"/>
          </p15:clr>
        </p15:guide>
        <p15:guide id="6" orient="horz" pos="2322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12"/>
          </p:nvPr>
        </p:nvSpPr>
        <p:spPr>
          <a:xfrm>
            <a:off x="4259999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13"/>
          </p:nvPr>
        </p:nvSpPr>
        <p:spPr>
          <a:xfrm>
            <a:off x="8148524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83745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6" orient="horz" pos="216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39978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3278962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6186449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9093936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7237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Описание проектов </a:t>
            </a:r>
            <a:br>
              <a:rPr lang="ru-RU" dirty="0" smtClean="0"/>
            </a:br>
            <a:r>
              <a:rPr lang="ru-RU" dirty="0" smtClean="0"/>
              <a:t>вариант 1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9690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66889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9690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3884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Описание проектов </a:t>
            </a:r>
            <a:br>
              <a:rPr lang="ru-RU" dirty="0" smtClean="0"/>
            </a:br>
            <a:r>
              <a:rPr lang="ru-RU" dirty="0" smtClean="0"/>
              <a:t>вариант 1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7338261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7338261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7338261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7338261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7338261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501599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501599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501599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501599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501599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2693737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2693737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2693737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2693737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2693737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98443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7338261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7338261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7338261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7338261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7338261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501599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501599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501599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501599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501599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2693737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2693737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2693737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2693737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2693737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7" name="Holder 3"/>
          <p:cNvSpPr>
            <a:spLocks noGrp="1"/>
          </p:cNvSpPr>
          <p:nvPr>
            <p:ph type="body" idx="54" hasCustomPrompt="1"/>
          </p:nvPr>
        </p:nvSpPr>
        <p:spPr>
          <a:xfrm>
            <a:off x="9660524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8" name="Holder 3"/>
          <p:cNvSpPr>
            <a:spLocks noGrp="1"/>
          </p:cNvSpPr>
          <p:nvPr>
            <p:ph type="body" idx="55" hasCustomPrompt="1"/>
          </p:nvPr>
        </p:nvSpPr>
        <p:spPr>
          <a:xfrm>
            <a:off x="9660524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9" name="Holder 3"/>
          <p:cNvSpPr>
            <a:spLocks noGrp="1"/>
          </p:cNvSpPr>
          <p:nvPr>
            <p:ph type="body" idx="56" hasCustomPrompt="1"/>
          </p:nvPr>
        </p:nvSpPr>
        <p:spPr>
          <a:xfrm>
            <a:off x="9660524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80" name="Holder 3"/>
          <p:cNvSpPr>
            <a:spLocks noGrp="1"/>
          </p:cNvSpPr>
          <p:nvPr>
            <p:ph type="body" idx="57" hasCustomPrompt="1"/>
          </p:nvPr>
        </p:nvSpPr>
        <p:spPr>
          <a:xfrm>
            <a:off x="9660524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81" name="Рисунок 4"/>
          <p:cNvSpPr>
            <a:spLocks noGrp="1"/>
          </p:cNvSpPr>
          <p:nvPr>
            <p:ph type="pic" sz="quarter" idx="58"/>
          </p:nvPr>
        </p:nvSpPr>
        <p:spPr>
          <a:xfrm>
            <a:off x="966052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82" name="Holder 3"/>
          <p:cNvSpPr>
            <a:spLocks noGrp="1"/>
          </p:cNvSpPr>
          <p:nvPr>
            <p:ph type="body" idx="59" hasCustomPrompt="1"/>
          </p:nvPr>
        </p:nvSpPr>
        <p:spPr>
          <a:xfrm>
            <a:off x="9660524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83" name="Holder 3"/>
          <p:cNvSpPr>
            <a:spLocks noGrp="1"/>
          </p:cNvSpPr>
          <p:nvPr>
            <p:ph type="body" idx="60" hasCustomPrompt="1"/>
          </p:nvPr>
        </p:nvSpPr>
        <p:spPr>
          <a:xfrm>
            <a:off x="9660524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84" name="Holder 3"/>
          <p:cNvSpPr>
            <a:spLocks noGrp="1"/>
          </p:cNvSpPr>
          <p:nvPr>
            <p:ph type="body" idx="61" hasCustomPrompt="1"/>
          </p:nvPr>
        </p:nvSpPr>
        <p:spPr>
          <a:xfrm>
            <a:off x="9660524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85" name="Holder 3"/>
          <p:cNvSpPr>
            <a:spLocks noGrp="1"/>
          </p:cNvSpPr>
          <p:nvPr>
            <p:ph type="body" idx="62" hasCustomPrompt="1"/>
          </p:nvPr>
        </p:nvSpPr>
        <p:spPr>
          <a:xfrm>
            <a:off x="9660524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86" name="Рисунок 4"/>
          <p:cNvSpPr>
            <a:spLocks noGrp="1"/>
          </p:cNvSpPr>
          <p:nvPr>
            <p:ph type="pic" sz="quarter" idx="63"/>
          </p:nvPr>
        </p:nvSpPr>
        <p:spPr>
          <a:xfrm>
            <a:off x="966052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3580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595">
          <p15:clr>
            <a:srgbClr val="FBAE40"/>
          </p15:clr>
        </p15:guide>
        <p15:guide id="2" pos="3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6" pos="6085">
          <p15:clr>
            <a:srgbClr val="FBAE40"/>
          </p15:clr>
        </p15:guide>
        <p15:guide id="7" orient="horz" pos="2394">
          <p15:clr>
            <a:srgbClr val="FBAE40"/>
          </p15:clr>
        </p15:guide>
        <p15:guide id="8" pos="1698">
          <p15:clr>
            <a:srgbClr val="FBAE40"/>
          </p15:clr>
        </p15:guide>
        <p15:guide id="9" pos="3161">
          <p15:clr>
            <a:srgbClr val="FBAE40"/>
          </p15:clr>
        </p15:guide>
        <p15:guide id="10" pos="4519">
          <p15:clr>
            <a:srgbClr val="FBAE40"/>
          </p15:clr>
        </p15:guide>
        <p15:guide id="11" pos="4623">
          <p15:clr>
            <a:srgbClr val="FBAE40"/>
          </p15:clr>
        </p15:guide>
        <p15:guide id="12" pos="5982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Описание проектов </a:t>
            </a:r>
            <a:br>
              <a:rPr lang="ru-RU" dirty="0" smtClean="0"/>
            </a:br>
            <a:r>
              <a:rPr lang="ru-RU" dirty="0" smtClean="0"/>
              <a:t>вариант 2 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57153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57153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359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иллюстраци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Основной посыл / мысль слайда в несколько строк </a:t>
            </a:r>
            <a:br>
              <a:rPr lang="ru-RU" dirty="0" smtClean="0"/>
            </a:br>
            <a:r>
              <a:rPr lang="ru-RU" dirty="0" smtClean="0"/>
              <a:t>(максимально – четыре) Основной посыл / мысль слайда </a:t>
            </a:r>
            <a:br>
              <a:rPr lang="ru-RU" dirty="0" smtClean="0"/>
            </a:br>
            <a:r>
              <a:rPr lang="ru-RU" dirty="0" smtClean="0"/>
              <a:t>в несколько строк (максимально – четыре)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quarter" idx="17"/>
          </p:nvPr>
        </p:nvSpPr>
        <p:spPr>
          <a:xfrm>
            <a:off x="371474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6237287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820790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  <p15:guide id="3" orient="horz" pos="216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438400"/>
            <a:ext cx="7560524" cy="1846659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2400" b="0" i="0" baseline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Основной посыл / мысль слайда в несколько строк (максимально – четыре) Основной посыл / мысль слайда в несколько строк (максимально – четыре)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438400"/>
            <a:ext cx="3672000" cy="1846659"/>
          </a:xfrm>
        </p:spPr>
        <p:txBody>
          <a:bodyPr lIns="0" tIns="0" rIns="0" bIns="0"/>
          <a:lstStyle>
            <a:lvl1pPr marL="171450" indent="-171450">
              <a:buFont typeface="Arial" panose="020B0604020202020204" pitchFamily="34" charset="0"/>
              <a:buChar char="•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  <a:endParaRPr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7"/>
          </p:nvPr>
        </p:nvSpPr>
        <p:spPr>
          <a:xfrm>
            <a:off x="371475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26005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9"/>
          </p:nvPr>
        </p:nvSpPr>
        <p:spPr>
          <a:xfrm>
            <a:off x="814863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2051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цифр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70425" y="1457566"/>
            <a:ext cx="11449050" cy="1255960"/>
          </a:xfr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72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>
              <a:defRPr lang="ru-RU" sz="2400" kern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ru-RU" sz="1091" kern="1200" dirty="0" smtClean="0">
                <a:solidFill>
                  <a:schemeClr val="tx1"/>
                </a:solidFill>
              </a:defRPr>
            </a:lvl2pPr>
            <a:lvl3pPr>
              <a:defRPr lang="ru-RU" sz="1091" kern="1200" dirty="0" smtClean="0">
                <a:solidFill>
                  <a:schemeClr val="tx1"/>
                </a:solidFill>
              </a:defRPr>
            </a:lvl3pPr>
            <a:lvl4pPr>
              <a:defRPr lang="ru-RU" sz="1091" kern="1200" dirty="0" smtClean="0">
                <a:solidFill>
                  <a:schemeClr val="tx1"/>
                </a:solidFill>
              </a:defRPr>
            </a:lvl4pPr>
            <a:lvl5pPr>
              <a:defRPr lang="ru-RU" sz="1091" kern="1200" dirty="0">
                <a:solidFill>
                  <a:schemeClr val="tx1"/>
                </a:solidFill>
              </a:defRPr>
            </a:lvl5pPr>
          </a:lstStyle>
          <a:p>
            <a:pPr lvl="0" algn="ctr" defTabSz="554401" rtl="0" eaLnBrk="1" latinLnBrk="0" hangingPunct="1">
              <a:spcBef>
                <a:spcPts val="1200"/>
              </a:spcBef>
            </a:pPr>
            <a:r>
              <a:rPr lang="ru-RU" dirty="0" smtClean="0"/>
              <a:t>  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V="1">
            <a:off x="371475" y="2713526"/>
            <a:ext cx="11448000" cy="0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27"/>
          </p:nvPr>
        </p:nvSpPr>
        <p:spPr>
          <a:xfrm>
            <a:off x="1682693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7" name="Текст 65"/>
          <p:cNvSpPr>
            <a:spLocks noGrp="1"/>
          </p:cNvSpPr>
          <p:nvPr>
            <p:ph type="body" sz="quarter" idx="28"/>
          </p:nvPr>
        </p:nvSpPr>
        <p:spPr>
          <a:xfrm>
            <a:off x="5571217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8" name="Текст 65"/>
          <p:cNvSpPr>
            <a:spLocks noGrp="1"/>
          </p:cNvSpPr>
          <p:nvPr>
            <p:ph type="body" sz="quarter" idx="29"/>
          </p:nvPr>
        </p:nvSpPr>
        <p:spPr>
          <a:xfrm>
            <a:off x="9459742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520490"/>
            <a:ext cx="3672000" cy="553998"/>
          </a:xfrm>
        </p:spPr>
        <p:txBody>
          <a:bodyPr lIns="0" tIns="0" rIns="0" bIns="0"/>
          <a:lstStyle>
            <a:lvl1pPr algn="ctr">
              <a:defRPr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НАЗВАНИЕ </a:t>
            </a:r>
            <a:br>
              <a:rPr lang="ru-RU" dirty="0" smtClean="0"/>
            </a:br>
            <a:r>
              <a:rPr lang="ru-RU" dirty="0" smtClean="0"/>
              <a:t>ПОКАЗАТЕЛЯ 1</a:t>
            </a:r>
            <a:endParaRPr lang="ru-RU" dirty="0"/>
          </a:p>
        </p:txBody>
      </p:sp>
      <p:sp>
        <p:nvSpPr>
          <p:cNvPr id="50" name="Holder 3"/>
          <p:cNvSpPr>
            <a:spLocks noGrp="1"/>
          </p:cNvSpPr>
          <p:nvPr>
            <p:ph type="body" idx="12" hasCustomPrompt="1"/>
          </p:nvPr>
        </p:nvSpPr>
        <p:spPr>
          <a:xfrm>
            <a:off x="4259999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НАЗВАНИЕ </a:t>
            </a:r>
            <a:br>
              <a:rPr lang="ru-RU" dirty="0" smtClean="0"/>
            </a:br>
            <a:r>
              <a:rPr lang="ru-RU" dirty="0" smtClean="0"/>
              <a:t>ПОКАЗАТЕЛЯ 2</a:t>
            </a:r>
            <a:endParaRPr lang="ru-RU" dirty="0"/>
          </a:p>
        </p:txBody>
      </p:sp>
      <p:sp>
        <p:nvSpPr>
          <p:cNvPr id="51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НАЗВАНИЕ </a:t>
            </a:r>
            <a:br>
              <a:rPr lang="ru-RU" dirty="0" smtClean="0"/>
            </a:br>
            <a:r>
              <a:rPr lang="ru-RU" dirty="0" smtClean="0"/>
              <a:t>ПОКАЗАТЕЛЯ 3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2" name="Holder 3"/>
          <p:cNvSpPr>
            <a:spLocks noGrp="1"/>
          </p:cNvSpPr>
          <p:nvPr>
            <p:ph type="body" idx="15" hasCustomPrompt="1"/>
          </p:nvPr>
        </p:nvSpPr>
        <p:spPr>
          <a:xfrm>
            <a:off x="371475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baseline="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краткое описание показателя </a:t>
            </a:r>
            <a:br>
              <a:rPr lang="ru-RU" dirty="0" smtClean="0"/>
            </a:br>
            <a:r>
              <a:rPr lang="ru-RU" dirty="0" smtClean="0"/>
              <a:t>максимум 4 строки</a:t>
            </a:r>
            <a:endParaRPr lang="ru-RU" dirty="0"/>
          </a:p>
        </p:txBody>
      </p:sp>
      <p:sp>
        <p:nvSpPr>
          <p:cNvPr id="53" name="Holder 3"/>
          <p:cNvSpPr>
            <a:spLocks noGrp="1"/>
          </p:cNvSpPr>
          <p:nvPr>
            <p:ph type="body" idx="16" hasCustomPrompt="1"/>
          </p:nvPr>
        </p:nvSpPr>
        <p:spPr>
          <a:xfrm>
            <a:off x="4259999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краткое описание показателя </a:t>
            </a:r>
            <a:br>
              <a:rPr lang="ru-RU" dirty="0" smtClean="0"/>
            </a:br>
            <a:r>
              <a:rPr lang="ru-RU" dirty="0" smtClean="0"/>
              <a:t>максимум 4 строки</a:t>
            </a:r>
            <a:endParaRPr lang="ru-RU" dirty="0"/>
          </a:p>
        </p:txBody>
      </p:sp>
      <p:sp>
        <p:nvSpPr>
          <p:cNvPr id="54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краткое описание показателя </a:t>
            </a:r>
            <a:br>
              <a:rPr lang="ru-RU" dirty="0" smtClean="0"/>
            </a:br>
            <a:r>
              <a:rPr lang="ru-RU" dirty="0" smtClean="0"/>
              <a:t>максимум 4 строки</a:t>
            </a:r>
            <a:endParaRPr lang="ru-RU" dirty="0"/>
          </a:p>
        </p:txBody>
      </p:sp>
      <p:sp>
        <p:nvSpPr>
          <p:cNvPr id="55" name="Holder 3"/>
          <p:cNvSpPr>
            <a:spLocks noGrp="1"/>
          </p:cNvSpPr>
          <p:nvPr>
            <p:ph type="body" idx="18" hasCustomPrompt="1"/>
          </p:nvPr>
        </p:nvSpPr>
        <p:spPr>
          <a:xfrm>
            <a:off x="911238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B482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58" name="Holder 3"/>
          <p:cNvSpPr>
            <a:spLocks noGrp="1"/>
          </p:cNvSpPr>
          <p:nvPr>
            <p:ph type="body" idx="19" hasCustomPrompt="1"/>
          </p:nvPr>
        </p:nvSpPr>
        <p:spPr>
          <a:xfrm>
            <a:off x="4799762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24D6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59" name="Holder 3"/>
          <p:cNvSpPr>
            <a:spLocks noGrp="1"/>
          </p:cNvSpPr>
          <p:nvPr>
            <p:ph type="body" idx="20" hasCustomPrompt="1"/>
          </p:nvPr>
        </p:nvSpPr>
        <p:spPr>
          <a:xfrm>
            <a:off x="8688287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00B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60" name="Holder 3"/>
          <p:cNvSpPr>
            <a:spLocks noGrp="1"/>
          </p:cNvSpPr>
          <p:nvPr>
            <p:ph type="body" idx="21" hasCustomPrompt="1"/>
          </p:nvPr>
        </p:nvSpPr>
        <p:spPr>
          <a:xfrm>
            <a:off x="371475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baseline="0" dirty="0">
                <a:solidFill>
                  <a:srgbClr val="B482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ед. изм.</a:t>
            </a:r>
            <a:endParaRPr lang="ru-RU" dirty="0"/>
          </a:p>
        </p:txBody>
      </p:sp>
      <p:sp>
        <p:nvSpPr>
          <p:cNvPr id="61" name="Holder 3"/>
          <p:cNvSpPr>
            <a:spLocks noGrp="1"/>
          </p:cNvSpPr>
          <p:nvPr>
            <p:ph type="body" idx="22" hasCustomPrompt="1"/>
          </p:nvPr>
        </p:nvSpPr>
        <p:spPr>
          <a:xfrm>
            <a:off x="4259999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24D6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ед. изм.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23" hasCustomPrompt="1"/>
          </p:nvPr>
        </p:nvSpPr>
        <p:spPr>
          <a:xfrm>
            <a:off x="8148524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00B050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ед. изм.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24"/>
          </p:nvPr>
        </p:nvSpPr>
        <p:spPr>
          <a:xfrm>
            <a:off x="1757475" y="2263526"/>
            <a:ext cx="900000" cy="900000"/>
          </a:xfrm>
          <a:prstGeom prst="ellipse">
            <a:avLst/>
          </a:prstGeom>
          <a:solidFill>
            <a:srgbClr val="B482FF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3" name="Рисунок 6"/>
          <p:cNvSpPr>
            <a:spLocks noGrp="1"/>
          </p:cNvSpPr>
          <p:nvPr>
            <p:ph type="pic" sz="quarter" idx="25"/>
          </p:nvPr>
        </p:nvSpPr>
        <p:spPr>
          <a:xfrm>
            <a:off x="5645999" y="2263526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4" name="Рисунок 6"/>
          <p:cNvSpPr>
            <a:spLocks noGrp="1"/>
          </p:cNvSpPr>
          <p:nvPr>
            <p:ph type="pic" sz="quarter" idx="26"/>
          </p:nvPr>
        </p:nvSpPr>
        <p:spPr>
          <a:xfrm>
            <a:off x="9534524" y="2263526"/>
            <a:ext cx="900000" cy="900000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1710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6248400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79806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3181684"/>
            <a:ext cx="3996332" cy="2523768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000" b="0" i="0">
                <a:solidFill>
                  <a:schemeClr val="tx1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/>
            </a:lvl3pPr>
          </a:lstStyle>
          <a:p>
            <a:r>
              <a:rPr lang="ru-RU" dirty="0" smtClean="0"/>
              <a:t>Подзаголовок 20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ru-RU" dirty="0" smtClean="0"/>
              <a:t>Крупный текст 16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Обычный текст 10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Набирается шрифтом </a:t>
            </a:r>
            <a:r>
              <a:rPr lang="en-US" dirty="0" smtClean="0"/>
              <a:t>Verdana Regular.</a:t>
            </a:r>
          </a:p>
          <a:p>
            <a:pPr lvl="2"/>
            <a:r>
              <a:rPr lang="ru-RU" dirty="0" smtClean="0"/>
              <a:t>Для выделения текста используется шрифт </a:t>
            </a:r>
            <a:r>
              <a:rPr lang="en-US" dirty="0" smtClean="0"/>
              <a:t>Verdana Bold. </a:t>
            </a:r>
            <a:r>
              <a:rPr lang="ru-RU" dirty="0" smtClean="0"/>
              <a:t>Дополнительные комментарии могут быть набраны серым цветом шрифтом того же размера.</a:t>
            </a: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Заголовок слайда</a:t>
            </a:r>
            <a:r>
              <a:rPr lang="en-US" dirty="0" smtClean="0"/>
              <a:t> </a:t>
            </a:r>
            <a:r>
              <a:rPr lang="ru-RU" dirty="0" smtClean="0"/>
              <a:t>в одну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или две строки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7" hasCustomPrompt="1"/>
          </p:nvPr>
        </p:nvSpPr>
        <p:spPr>
          <a:xfrm>
            <a:off x="5443454" y="3181684"/>
            <a:ext cx="3996332" cy="1641475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 sz="2000" b="0" i="0">
                <a:solidFill>
                  <a:srgbClr val="828282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>
                <a:solidFill>
                  <a:srgbClr val="828282"/>
                </a:solidFill>
              </a:defRPr>
            </a:lvl3pPr>
          </a:lstStyle>
          <a:p>
            <a:r>
              <a:rPr lang="ru-RU" dirty="0" smtClean="0"/>
              <a:t>Дополнительный подзаголовок 20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Обычный текст 10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Текст может быть набран в две или три колонки.</a:t>
            </a:r>
          </a:p>
          <a:p>
            <a:pPr lvl="2"/>
            <a:r>
              <a:rPr lang="ru-RU" dirty="0" smtClean="0"/>
              <a:t>В этом случае подзаголовки рекомендуется выравнивать по первой строке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681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Контакты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371475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Holder 3"/>
          <p:cNvSpPr>
            <a:spLocks noGrp="1"/>
          </p:cNvSpPr>
          <p:nvPr>
            <p:ph type="body" idx="15"/>
          </p:nvPr>
        </p:nvSpPr>
        <p:spPr>
          <a:xfrm>
            <a:off x="4259999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4" name="Holder 3"/>
          <p:cNvSpPr>
            <a:spLocks noGrp="1"/>
          </p:cNvSpPr>
          <p:nvPr>
            <p:ph type="body" idx="16"/>
          </p:nvPr>
        </p:nvSpPr>
        <p:spPr>
          <a:xfrm>
            <a:off x="8148524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5" name="Holder 3"/>
          <p:cNvSpPr>
            <a:spLocks noGrp="1"/>
          </p:cNvSpPr>
          <p:nvPr>
            <p:ph type="body" idx="17"/>
          </p:nvPr>
        </p:nvSpPr>
        <p:spPr>
          <a:xfrm>
            <a:off x="371475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6" name="Holder 3"/>
          <p:cNvSpPr>
            <a:spLocks noGrp="1"/>
          </p:cNvSpPr>
          <p:nvPr>
            <p:ph type="body" idx="18"/>
          </p:nvPr>
        </p:nvSpPr>
        <p:spPr>
          <a:xfrm>
            <a:off x="4259999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7" name="Holder 3"/>
          <p:cNvSpPr>
            <a:spLocks noGrp="1"/>
          </p:cNvSpPr>
          <p:nvPr>
            <p:ph type="body" idx="19"/>
          </p:nvPr>
        </p:nvSpPr>
        <p:spPr>
          <a:xfrm>
            <a:off x="8148524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20"/>
          </p:nvPr>
        </p:nvSpPr>
        <p:spPr>
          <a:xfrm>
            <a:off x="371475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21"/>
          </p:nvPr>
        </p:nvSpPr>
        <p:spPr>
          <a:xfrm>
            <a:off x="4259999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0" name="Holder 3"/>
          <p:cNvSpPr>
            <a:spLocks noGrp="1"/>
          </p:cNvSpPr>
          <p:nvPr>
            <p:ph type="body" idx="22"/>
          </p:nvPr>
        </p:nvSpPr>
        <p:spPr>
          <a:xfrm>
            <a:off x="8148524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9" name="Holder 3"/>
          <p:cNvSpPr>
            <a:spLocks noGrp="1"/>
          </p:cNvSpPr>
          <p:nvPr>
            <p:ph type="body" idx="27"/>
          </p:nvPr>
        </p:nvSpPr>
        <p:spPr>
          <a:xfrm>
            <a:off x="371475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0" name="Holder 3"/>
          <p:cNvSpPr>
            <a:spLocks noGrp="1"/>
          </p:cNvSpPr>
          <p:nvPr>
            <p:ph type="body" idx="28"/>
          </p:nvPr>
        </p:nvSpPr>
        <p:spPr>
          <a:xfrm>
            <a:off x="4259999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1" name="Holder 3"/>
          <p:cNvSpPr>
            <a:spLocks noGrp="1"/>
          </p:cNvSpPr>
          <p:nvPr>
            <p:ph type="body" idx="29"/>
          </p:nvPr>
        </p:nvSpPr>
        <p:spPr>
          <a:xfrm>
            <a:off x="8148524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2" name="Holder 3"/>
          <p:cNvSpPr>
            <a:spLocks noGrp="1"/>
          </p:cNvSpPr>
          <p:nvPr>
            <p:ph type="body" idx="30"/>
          </p:nvPr>
        </p:nvSpPr>
        <p:spPr>
          <a:xfrm>
            <a:off x="371475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31"/>
          </p:nvPr>
        </p:nvSpPr>
        <p:spPr>
          <a:xfrm>
            <a:off x="4259999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32"/>
          </p:nvPr>
        </p:nvSpPr>
        <p:spPr>
          <a:xfrm>
            <a:off x="8148524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5" name="Holder 3"/>
          <p:cNvSpPr>
            <a:spLocks noGrp="1"/>
          </p:cNvSpPr>
          <p:nvPr>
            <p:ph type="body" idx="33"/>
          </p:nvPr>
        </p:nvSpPr>
        <p:spPr>
          <a:xfrm>
            <a:off x="371475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6" name="Holder 3"/>
          <p:cNvSpPr>
            <a:spLocks noGrp="1"/>
          </p:cNvSpPr>
          <p:nvPr>
            <p:ph type="body" idx="34"/>
          </p:nvPr>
        </p:nvSpPr>
        <p:spPr>
          <a:xfrm>
            <a:off x="4259999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35"/>
          </p:nvPr>
        </p:nvSpPr>
        <p:spPr>
          <a:xfrm>
            <a:off x="8148524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36"/>
          </p:nvPr>
        </p:nvSpPr>
        <p:spPr>
          <a:xfrm>
            <a:off x="371475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9" name="Holder 3"/>
          <p:cNvSpPr>
            <a:spLocks noGrp="1"/>
          </p:cNvSpPr>
          <p:nvPr>
            <p:ph type="body" idx="37"/>
          </p:nvPr>
        </p:nvSpPr>
        <p:spPr>
          <a:xfrm>
            <a:off x="4259999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0" name="Holder 3"/>
          <p:cNvSpPr>
            <a:spLocks noGrp="1"/>
          </p:cNvSpPr>
          <p:nvPr>
            <p:ph type="body" idx="38"/>
          </p:nvPr>
        </p:nvSpPr>
        <p:spPr>
          <a:xfrm>
            <a:off x="8148524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42192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163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ле для текс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384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6248400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66415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71474" y="1431924"/>
            <a:ext cx="5572125" cy="4715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Объект 3"/>
          <p:cNvSpPr>
            <a:spLocks noGrp="1"/>
          </p:cNvSpPr>
          <p:nvPr>
            <p:ph sz="quarter" idx="14"/>
          </p:nvPr>
        </p:nvSpPr>
        <p:spPr>
          <a:xfrm>
            <a:off x="6237288" y="1431924"/>
            <a:ext cx="5572125" cy="4715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50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371475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6248400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6"/>
          </p:nvPr>
        </p:nvSpPr>
        <p:spPr>
          <a:xfrm>
            <a:off x="6248400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3683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Основной посыл / мысль слайда в несколько строк </a:t>
            </a:r>
            <a:br>
              <a:rPr lang="ru-RU" dirty="0" smtClean="0"/>
            </a:br>
            <a:r>
              <a:rPr lang="ru-RU" dirty="0" smtClean="0"/>
              <a:t>(максимально – четыре) Основной посыл / мысль слайда </a:t>
            </a:r>
            <a:br>
              <a:rPr lang="ru-RU" dirty="0" smtClean="0"/>
            </a:br>
            <a:r>
              <a:rPr lang="ru-RU" dirty="0" smtClean="0"/>
              <a:t>в несколько строк (максимально – четыре)</a:t>
            </a:r>
            <a:r>
              <a:rPr lang="en-US" dirty="0" smtClean="0"/>
              <a:t> </a:t>
            </a:r>
            <a:r>
              <a:rPr lang="ru-RU" dirty="0" smtClean="0"/>
              <a:t>Основной посыл /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мысль слайда в несколько строк (максимально – четыре)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5"/>
          </p:nvPr>
        </p:nvSpPr>
        <p:spPr>
          <a:xfrm>
            <a:off x="371475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6248400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8159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с вывод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71475" y="1431924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quarter" idx="18"/>
          </p:nvPr>
        </p:nvSpPr>
        <p:spPr>
          <a:xfrm>
            <a:off x="437322" y="1481138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371475" y="3884322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Holder 3"/>
          <p:cNvSpPr>
            <a:spLocks noGrp="1"/>
          </p:cNvSpPr>
          <p:nvPr>
            <p:ph type="body" idx="16" hasCustomPrompt="1"/>
          </p:nvPr>
        </p:nvSpPr>
        <p:spPr>
          <a:xfrm>
            <a:off x="8148524" y="1480930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Выводы по графику</a:t>
            </a:r>
            <a:endParaRPr dirty="0"/>
          </a:p>
        </p:txBody>
      </p:sp>
      <p:sp>
        <p:nvSpPr>
          <p:cNvPr id="17" name="object 64"/>
          <p:cNvSpPr/>
          <p:nvPr userDrawn="1"/>
        </p:nvSpPr>
        <p:spPr>
          <a:xfrm>
            <a:off x="7898020" y="160020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18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3945835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Выводы по графику</a:t>
            </a:r>
            <a:endParaRPr lang="ru-RU" dirty="0"/>
          </a:p>
        </p:txBody>
      </p:sp>
      <p:sp>
        <p:nvSpPr>
          <p:cNvPr id="19" name="Диаграмма 3"/>
          <p:cNvSpPr>
            <a:spLocks noGrp="1"/>
          </p:cNvSpPr>
          <p:nvPr>
            <p:ph type="chart" sz="quarter" idx="19"/>
          </p:nvPr>
        </p:nvSpPr>
        <p:spPr>
          <a:xfrm>
            <a:off x="437322" y="3934854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object 64"/>
          <p:cNvSpPr/>
          <p:nvPr userDrawn="1"/>
        </p:nvSpPr>
        <p:spPr>
          <a:xfrm>
            <a:off x="7898020" y="400547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23920426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996">
          <p15:clr>
            <a:srgbClr val="FBAE40"/>
          </p15:clr>
        </p15:guide>
        <p15:guide id="2" pos="5128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24072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71474" y="1431924"/>
            <a:ext cx="5572125" cy="4715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4"/>
          </p:nvPr>
        </p:nvSpPr>
        <p:spPr>
          <a:xfrm>
            <a:off x="6237288" y="1431924"/>
            <a:ext cx="5572125" cy="4715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761304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_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371475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4260000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Объект 6"/>
          <p:cNvSpPr>
            <a:spLocks noGrp="1"/>
          </p:cNvSpPr>
          <p:nvPr>
            <p:ph sz="quarter" idx="19"/>
          </p:nvPr>
        </p:nvSpPr>
        <p:spPr>
          <a:xfrm>
            <a:off x="8148524" y="3902656"/>
            <a:ext cx="3672000" cy="2244144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4366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454">
          <p15:clr>
            <a:srgbClr val="FBAE40"/>
          </p15:clr>
        </p15:guide>
        <p15:guide id="6" orient="horz" pos="2322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371475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4260000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8148524" y="1438401"/>
            <a:ext cx="3672000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12"/>
          </p:nvPr>
        </p:nvSpPr>
        <p:spPr>
          <a:xfrm>
            <a:off x="4259999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13"/>
          </p:nvPr>
        </p:nvSpPr>
        <p:spPr>
          <a:xfrm>
            <a:off x="8148524" y="3619500"/>
            <a:ext cx="3672000" cy="2527300"/>
          </a:xfrm>
        </p:spPr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32090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6" orient="horz" pos="216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1438400"/>
            <a:ext cx="2725200" cy="47083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35462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блоко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327942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6187375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9095324" y="3619500"/>
            <a:ext cx="2718000" cy="2527299"/>
          </a:xfr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3278962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7"/>
          </p:nvPr>
        </p:nvSpPr>
        <p:spPr>
          <a:xfrm>
            <a:off x="6186449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Объект 6"/>
          <p:cNvSpPr>
            <a:spLocks noGrp="1"/>
          </p:cNvSpPr>
          <p:nvPr>
            <p:ph sz="quarter" idx="18"/>
          </p:nvPr>
        </p:nvSpPr>
        <p:spPr>
          <a:xfrm>
            <a:off x="9093936" y="1438401"/>
            <a:ext cx="2719388" cy="1990599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5562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Описание проектов </a:t>
            </a:r>
            <a:br>
              <a:rPr lang="ru-RU" dirty="0" smtClean="0"/>
            </a:br>
            <a:r>
              <a:rPr lang="ru-RU" dirty="0" smtClean="0"/>
              <a:t>вариант 1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9690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66889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9690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552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1х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868822" y="1437669"/>
            <a:ext cx="11081244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Описание проектов </a:t>
            </a:r>
            <a:br>
              <a:rPr lang="ru-RU" dirty="0" smtClean="0"/>
            </a:br>
            <a:r>
              <a:rPr lang="ru-RU" dirty="0" smtClean="0"/>
              <a:t>вариант 1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7338261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 flipV="1">
            <a:off x="1425584" y="1857505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7338261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7338261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7338261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7338261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501599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501599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501599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501599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5015999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2693737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2693737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2693737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2693737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2693737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0" y="3884002"/>
            <a:ext cx="9984432" cy="40889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1200"/>
              </a:spcBef>
            </a:pPr>
            <a:endParaRPr lang="x-none" sz="2400" dirty="0" err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7338261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cxnSp>
        <p:nvCxnSpPr>
          <p:cNvPr id="54" name="Прямая соединительная линия 53"/>
          <p:cNvCxnSpPr/>
          <p:nvPr userDrawn="1"/>
        </p:nvCxnSpPr>
        <p:spPr>
          <a:xfrm flipV="1">
            <a:off x="1425584" y="4303838"/>
            <a:ext cx="8243308" cy="1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7338261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7338261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7338261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7338261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501599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501599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501599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501599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5015999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2693737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2693737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2693737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2693737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2693737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7" name="Holder 3"/>
          <p:cNvSpPr>
            <a:spLocks noGrp="1"/>
          </p:cNvSpPr>
          <p:nvPr>
            <p:ph type="body" idx="54" hasCustomPrompt="1"/>
          </p:nvPr>
        </p:nvSpPr>
        <p:spPr>
          <a:xfrm>
            <a:off x="9660524" y="2512798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8" name="Holder 3"/>
          <p:cNvSpPr>
            <a:spLocks noGrp="1"/>
          </p:cNvSpPr>
          <p:nvPr>
            <p:ph type="body" idx="55" hasCustomPrompt="1"/>
          </p:nvPr>
        </p:nvSpPr>
        <p:spPr>
          <a:xfrm>
            <a:off x="9660524" y="2716103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9" name="Holder 3"/>
          <p:cNvSpPr>
            <a:spLocks noGrp="1"/>
          </p:cNvSpPr>
          <p:nvPr>
            <p:ph type="body" idx="56" hasCustomPrompt="1"/>
          </p:nvPr>
        </p:nvSpPr>
        <p:spPr>
          <a:xfrm>
            <a:off x="9660524" y="2919408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80" name="Holder 3"/>
          <p:cNvSpPr>
            <a:spLocks noGrp="1"/>
          </p:cNvSpPr>
          <p:nvPr>
            <p:ph type="body" idx="57" hasCustomPrompt="1"/>
          </p:nvPr>
        </p:nvSpPr>
        <p:spPr>
          <a:xfrm>
            <a:off x="9660524" y="3122712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81" name="Рисунок 4"/>
          <p:cNvSpPr>
            <a:spLocks noGrp="1"/>
          </p:cNvSpPr>
          <p:nvPr>
            <p:ph type="pic" sz="quarter" idx="58"/>
          </p:nvPr>
        </p:nvSpPr>
        <p:spPr>
          <a:xfrm>
            <a:off x="9660524" y="1344617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82" name="Holder 3"/>
          <p:cNvSpPr>
            <a:spLocks noGrp="1"/>
          </p:cNvSpPr>
          <p:nvPr>
            <p:ph type="body" idx="59" hasCustomPrompt="1"/>
          </p:nvPr>
        </p:nvSpPr>
        <p:spPr>
          <a:xfrm>
            <a:off x="9660524" y="4959131"/>
            <a:ext cx="21600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83" name="Holder 3"/>
          <p:cNvSpPr>
            <a:spLocks noGrp="1"/>
          </p:cNvSpPr>
          <p:nvPr>
            <p:ph type="body" idx="60" hasCustomPrompt="1"/>
          </p:nvPr>
        </p:nvSpPr>
        <p:spPr>
          <a:xfrm>
            <a:off x="9660524" y="5162436"/>
            <a:ext cx="21600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84" name="Holder 3"/>
          <p:cNvSpPr>
            <a:spLocks noGrp="1"/>
          </p:cNvSpPr>
          <p:nvPr>
            <p:ph type="body" idx="61" hasCustomPrompt="1"/>
          </p:nvPr>
        </p:nvSpPr>
        <p:spPr>
          <a:xfrm>
            <a:off x="9660524" y="5365741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85" name="Holder 3"/>
          <p:cNvSpPr>
            <a:spLocks noGrp="1"/>
          </p:cNvSpPr>
          <p:nvPr>
            <p:ph type="body" idx="62" hasCustomPrompt="1"/>
          </p:nvPr>
        </p:nvSpPr>
        <p:spPr>
          <a:xfrm>
            <a:off x="9660524" y="5569045"/>
            <a:ext cx="21600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86" name="Рисунок 4"/>
          <p:cNvSpPr>
            <a:spLocks noGrp="1"/>
          </p:cNvSpPr>
          <p:nvPr>
            <p:ph type="pic" sz="quarter" idx="63"/>
          </p:nvPr>
        </p:nvSpPr>
        <p:spPr>
          <a:xfrm>
            <a:off x="9660524" y="3790950"/>
            <a:ext cx="1080000" cy="1080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53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595">
          <p15:clr>
            <a:srgbClr val="FBAE40"/>
          </p15:clr>
        </p15:guide>
        <p15:guide id="2" pos="3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6" pos="6085">
          <p15:clr>
            <a:srgbClr val="FBAE40"/>
          </p15:clr>
        </p15:guide>
        <p15:guide id="7" orient="horz" pos="2394">
          <p15:clr>
            <a:srgbClr val="FBAE40"/>
          </p15:clr>
        </p15:guide>
        <p15:guide id="8" pos="1698">
          <p15:clr>
            <a:srgbClr val="FBAE40"/>
          </p15:clr>
        </p15:guide>
        <p15:guide id="9" pos="3161">
          <p15:clr>
            <a:srgbClr val="FBAE40"/>
          </p15:clr>
        </p15:guide>
        <p15:guide id="10" pos="4519">
          <p15:clr>
            <a:srgbClr val="FBAE40"/>
          </p15:clr>
        </p15:guide>
        <p15:guide id="11" pos="4623">
          <p15:clr>
            <a:srgbClr val="FBAE40"/>
          </p15:clr>
        </p15:guide>
        <p15:guide id="12" pos="5982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проектов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Описание проектов </a:t>
            </a:r>
            <a:br>
              <a:rPr lang="ru-RU" dirty="0" smtClean="0"/>
            </a:br>
            <a:r>
              <a:rPr lang="ru-RU" dirty="0" smtClean="0"/>
              <a:t>вариант 2 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4" hasCustomPrompt="1"/>
          </p:nvPr>
        </p:nvSpPr>
        <p:spPr>
          <a:xfrm>
            <a:off x="9095324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15" hasCustomPrompt="1"/>
          </p:nvPr>
        </p:nvSpPr>
        <p:spPr>
          <a:xfrm>
            <a:off x="9095324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16" hasCustomPrompt="1"/>
          </p:nvPr>
        </p:nvSpPr>
        <p:spPr>
          <a:xfrm>
            <a:off x="9095324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5" name="Holder 3"/>
          <p:cNvSpPr>
            <a:spLocks noGrp="1"/>
          </p:cNvSpPr>
          <p:nvPr>
            <p:ph type="body" idx="17" hasCustomPrompt="1"/>
          </p:nvPr>
        </p:nvSpPr>
        <p:spPr>
          <a:xfrm>
            <a:off x="9095324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8"/>
          </p:nvPr>
        </p:nvSpPr>
        <p:spPr>
          <a:xfrm>
            <a:off x="9057153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6" name="Holder 3"/>
          <p:cNvSpPr>
            <a:spLocks noGrp="1"/>
          </p:cNvSpPr>
          <p:nvPr>
            <p:ph type="body" idx="19" hasCustomPrompt="1"/>
          </p:nvPr>
        </p:nvSpPr>
        <p:spPr>
          <a:xfrm>
            <a:off x="619020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20" hasCustomPrompt="1"/>
          </p:nvPr>
        </p:nvSpPr>
        <p:spPr>
          <a:xfrm>
            <a:off x="619020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21" hasCustomPrompt="1"/>
          </p:nvPr>
        </p:nvSpPr>
        <p:spPr>
          <a:xfrm>
            <a:off x="619020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39" name="Holder 3"/>
          <p:cNvSpPr>
            <a:spLocks noGrp="1"/>
          </p:cNvSpPr>
          <p:nvPr>
            <p:ph type="body" idx="22" hasCustomPrompt="1"/>
          </p:nvPr>
        </p:nvSpPr>
        <p:spPr>
          <a:xfrm>
            <a:off x="619020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1" name="Holder 3"/>
          <p:cNvSpPr>
            <a:spLocks noGrp="1"/>
          </p:cNvSpPr>
          <p:nvPr>
            <p:ph type="body" idx="24" hasCustomPrompt="1"/>
          </p:nvPr>
        </p:nvSpPr>
        <p:spPr>
          <a:xfrm>
            <a:off x="3277890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2" name="Holder 3"/>
          <p:cNvSpPr>
            <a:spLocks noGrp="1"/>
          </p:cNvSpPr>
          <p:nvPr>
            <p:ph type="body" idx="25" hasCustomPrompt="1"/>
          </p:nvPr>
        </p:nvSpPr>
        <p:spPr>
          <a:xfrm>
            <a:off x="3277890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3" name="Holder 3"/>
          <p:cNvSpPr>
            <a:spLocks noGrp="1"/>
          </p:cNvSpPr>
          <p:nvPr>
            <p:ph type="body" idx="26" hasCustomPrompt="1"/>
          </p:nvPr>
        </p:nvSpPr>
        <p:spPr>
          <a:xfrm>
            <a:off x="3277890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4" name="Holder 3"/>
          <p:cNvSpPr>
            <a:spLocks noGrp="1"/>
          </p:cNvSpPr>
          <p:nvPr>
            <p:ph type="body" idx="27" hasCustomPrompt="1"/>
          </p:nvPr>
        </p:nvSpPr>
        <p:spPr>
          <a:xfrm>
            <a:off x="3277890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6" name="Holder 3"/>
          <p:cNvSpPr>
            <a:spLocks noGrp="1"/>
          </p:cNvSpPr>
          <p:nvPr>
            <p:ph type="body" idx="29" hasCustomPrompt="1"/>
          </p:nvPr>
        </p:nvSpPr>
        <p:spPr>
          <a:xfrm>
            <a:off x="371829" y="2724151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47" name="Holder 3"/>
          <p:cNvSpPr>
            <a:spLocks noGrp="1"/>
          </p:cNvSpPr>
          <p:nvPr>
            <p:ph type="body" idx="30" hasCustomPrompt="1"/>
          </p:nvPr>
        </p:nvSpPr>
        <p:spPr>
          <a:xfrm>
            <a:off x="371829" y="2927456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48" name="Holder 3"/>
          <p:cNvSpPr>
            <a:spLocks noGrp="1"/>
          </p:cNvSpPr>
          <p:nvPr>
            <p:ph type="body" idx="31" hasCustomPrompt="1"/>
          </p:nvPr>
        </p:nvSpPr>
        <p:spPr>
          <a:xfrm>
            <a:off x="371829" y="3130761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32" hasCustomPrompt="1"/>
          </p:nvPr>
        </p:nvSpPr>
        <p:spPr>
          <a:xfrm>
            <a:off x="371829" y="3334065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3" name="Holder 3"/>
          <p:cNvSpPr>
            <a:spLocks noGrp="1"/>
          </p:cNvSpPr>
          <p:nvPr>
            <p:ph type="body" idx="34" hasCustomPrompt="1"/>
          </p:nvPr>
        </p:nvSpPr>
        <p:spPr>
          <a:xfrm>
            <a:off x="9095324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55" name="Holder 3"/>
          <p:cNvSpPr>
            <a:spLocks noGrp="1"/>
          </p:cNvSpPr>
          <p:nvPr>
            <p:ph type="body" idx="35" hasCustomPrompt="1"/>
          </p:nvPr>
        </p:nvSpPr>
        <p:spPr>
          <a:xfrm>
            <a:off x="9095324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56" name="Holder 3"/>
          <p:cNvSpPr>
            <a:spLocks noGrp="1"/>
          </p:cNvSpPr>
          <p:nvPr>
            <p:ph type="body" idx="36" hasCustomPrompt="1"/>
          </p:nvPr>
        </p:nvSpPr>
        <p:spPr>
          <a:xfrm>
            <a:off x="9095324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57" name="Holder 3"/>
          <p:cNvSpPr>
            <a:spLocks noGrp="1"/>
          </p:cNvSpPr>
          <p:nvPr>
            <p:ph type="body" idx="37" hasCustomPrompt="1"/>
          </p:nvPr>
        </p:nvSpPr>
        <p:spPr>
          <a:xfrm>
            <a:off x="9095324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58" name="Рисунок 4"/>
          <p:cNvSpPr>
            <a:spLocks noGrp="1"/>
          </p:cNvSpPr>
          <p:nvPr>
            <p:ph type="pic" sz="quarter" idx="38"/>
          </p:nvPr>
        </p:nvSpPr>
        <p:spPr>
          <a:xfrm>
            <a:off x="9057153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9" name="Holder 3"/>
          <p:cNvSpPr>
            <a:spLocks noGrp="1"/>
          </p:cNvSpPr>
          <p:nvPr>
            <p:ph type="body" idx="39" hasCustomPrompt="1"/>
          </p:nvPr>
        </p:nvSpPr>
        <p:spPr>
          <a:xfrm>
            <a:off x="619020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0" name="Holder 3"/>
          <p:cNvSpPr>
            <a:spLocks noGrp="1"/>
          </p:cNvSpPr>
          <p:nvPr>
            <p:ph type="body" idx="40" hasCustomPrompt="1"/>
          </p:nvPr>
        </p:nvSpPr>
        <p:spPr>
          <a:xfrm>
            <a:off x="619020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1" name="Holder 3"/>
          <p:cNvSpPr>
            <a:spLocks noGrp="1"/>
          </p:cNvSpPr>
          <p:nvPr>
            <p:ph type="body" idx="41" hasCustomPrompt="1"/>
          </p:nvPr>
        </p:nvSpPr>
        <p:spPr>
          <a:xfrm>
            <a:off x="619020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42" hasCustomPrompt="1"/>
          </p:nvPr>
        </p:nvSpPr>
        <p:spPr>
          <a:xfrm>
            <a:off x="619020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4" name="Holder 3"/>
          <p:cNvSpPr>
            <a:spLocks noGrp="1"/>
          </p:cNvSpPr>
          <p:nvPr>
            <p:ph type="body" idx="44" hasCustomPrompt="1"/>
          </p:nvPr>
        </p:nvSpPr>
        <p:spPr>
          <a:xfrm>
            <a:off x="3277890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65" name="Holder 3"/>
          <p:cNvSpPr>
            <a:spLocks noGrp="1"/>
          </p:cNvSpPr>
          <p:nvPr>
            <p:ph type="body" idx="45" hasCustomPrompt="1"/>
          </p:nvPr>
        </p:nvSpPr>
        <p:spPr>
          <a:xfrm>
            <a:off x="3277890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66" name="Holder 3"/>
          <p:cNvSpPr>
            <a:spLocks noGrp="1"/>
          </p:cNvSpPr>
          <p:nvPr>
            <p:ph type="body" idx="46" hasCustomPrompt="1"/>
          </p:nvPr>
        </p:nvSpPr>
        <p:spPr>
          <a:xfrm>
            <a:off x="3277890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67" name="Holder 3"/>
          <p:cNvSpPr>
            <a:spLocks noGrp="1"/>
          </p:cNvSpPr>
          <p:nvPr>
            <p:ph type="body" idx="47" hasCustomPrompt="1"/>
          </p:nvPr>
        </p:nvSpPr>
        <p:spPr>
          <a:xfrm>
            <a:off x="3277890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69" name="Holder 3"/>
          <p:cNvSpPr>
            <a:spLocks noGrp="1"/>
          </p:cNvSpPr>
          <p:nvPr>
            <p:ph type="body" idx="49" hasCustomPrompt="1"/>
          </p:nvPr>
        </p:nvSpPr>
        <p:spPr>
          <a:xfrm>
            <a:off x="371829" y="5100574"/>
            <a:ext cx="2725200" cy="153888"/>
          </a:xfrm>
        </p:spPr>
        <p:txBody>
          <a:bodyPr lIns="0" tIns="0" rIns="0" bIns="0"/>
          <a:lstStyle>
            <a:lvl1pPr>
              <a:defRPr sz="1000" b="1" i="0" cap="all" baseline="0">
                <a:solidFill>
                  <a:srgbClr val="828282"/>
                </a:solidFill>
              </a:defRPr>
            </a:lvl1pPr>
          </a:lstStyle>
          <a:p>
            <a:r>
              <a:rPr lang="ru-RU" dirty="0" smtClean="0"/>
              <a:t>Название проекта</a:t>
            </a:r>
            <a:endParaRPr dirty="0"/>
          </a:p>
        </p:txBody>
      </p:sp>
      <p:sp>
        <p:nvSpPr>
          <p:cNvPr id="70" name="Holder 3"/>
          <p:cNvSpPr>
            <a:spLocks noGrp="1"/>
          </p:cNvSpPr>
          <p:nvPr>
            <p:ph type="body" idx="50" hasCustomPrompt="1"/>
          </p:nvPr>
        </p:nvSpPr>
        <p:spPr>
          <a:xfrm>
            <a:off x="371829" y="5303879"/>
            <a:ext cx="2725200" cy="153888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Цель: текст</a:t>
            </a:r>
            <a:endParaRPr dirty="0"/>
          </a:p>
        </p:txBody>
      </p:sp>
      <p:sp>
        <p:nvSpPr>
          <p:cNvPr id="71" name="Holder 3"/>
          <p:cNvSpPr>
            <a:spLocks noGrp="1"/>
          </p:cNvSpPr>
          <p:nvPr>
            <p:ph type="body" idx="51" hasCustomPrompt="1"/>
          </p:nvPr>
        </p:nvSpPr>
        <p:spPr>
          <a:xfrm>
            <a:off x="371829" y="5507184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Сумма: текст млн долл. США</a:t>
            </a:r>
            <a:endParaRPr lang="ru-RU" dirty="0"/>
          </a:p>
        </p:txBody>
      </p:sp>
      <p:sp>
        <p:nvSpPr>
          <p:cNvPr id="72" name="Holder 3"/>
          <p:cNvSpPr>
            <a:spLocks noGrp="1"/>
          </p:cNvSpPr>
          <p:nvPr>
            <p:ph type="body" idx="52" hasCustomPrompt="1"/>
          </p:nvPr>
        </p:nvSpPr>
        <p:spPr>
          <a:xfrm>
            <a:off x="371829" y="5710488"/>
            <a:ext cx="2725200" cy="153888"/>
          </a:xfrm>
        </p:spPr>
        <p:txBody>
          <a:bodyPr lIns="0" tIns="0" rIns="0" bIns="0"/>
          <a:lstStyle>
            <a:lvl1pPr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Доля ЕАБР: текст млн долл. США</a:t>
            </a:r>
            <a:endParaRPr lang="ru-RU" dirty="0"/>
          </a:p>
        </p:txBody>
      </p:sp>
      <p:sp>
        <p:nvSpPr>
          <p:cNvPr id="40" name="Рисунок 4"/>
          <p:cNvSpPr>
            <a:spLocks noGrp="1"/>
          </p:cNvSpPr>
          <p:nvPr>
            <p:ph type="pic" sz="quarter" idx="23"/>
          </p:nvPr>
        </p:nvSpPr>
        <p:spPr>
          <a:xfrm>
            <a:off x="619178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3" name="Рисунок 4"/>
          <p:cNvSpPr>
            <a:spLocks noGrp="1"/>
          </p:cNvSpPr>
          <p:nvPr>
            <p:ph type="pic" sz="quarter" idx="43"/>
          </p:nvPr>
        </p:nvSpPr>
        <p:spPr>
          <a:xfrm>
            <a:off x="619178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5" name="Рисунок 4"/>
          <p:cNvSpPr>
            <a:spLocks noGrp="1"/>
          </p:cNvSpPr>
          <p:nvPr>
            <p:ph type="pic" sz="quarter" idx="28"/>
          </p:nvPr>
        </p:nvSpPr>
        <p:spPr>
          <a:xfrm>
            <a:off x="3279475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8" name="Рисунок 4"/>
          <p:cNvSpPr>
            <a:spLocks noGrp="1"/>
          </p:cNvSpPr>
          <p:nvPr>
            <p:ph type="pic" sz="quarter" idx="48"/>
          </p:nvPr>
        </p:nvSpPr>
        <p:spPr>
          <a:xfrm>
            <a:off x="3279475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0" name="Рисунок 4"/>
          <p:cNvSpPr>
            <a:spLocks noGrp="1"/>
          </p:cNvSpPr>
          <p:nvPr>
            <p:ph type="pic" sz="quarter" idx="33"/>
          </p:nvPr>
        </p:nvSpPr>
        <p:spPr>
          <a:xfrm>
            <a:off x="373414" y="1439800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73" name="Рисунок 4"/>
          <p:cNvSpPr>
            <a:spLocks noGrp="1"/>
          </p:cNvSpPr>
          <p:nvPr>
            <p:ph type="pic" sz="quarter" idx="53"/>
          </p:nvPr>
        </p:nvSpPr>
        <p:spPr>
          <a:xfrm>
            <a:off x="373414" y="3816223"/>
            <a:ext cx="2892074" cy="1196170"/>
          </a:xfrm>
          <a:prstGeom prst="rect">
            <a:avLst/>
          </a:prstGeom>
          <a:ln w="19050">
            <a:noFill/>
          </a:ln>
        </p:spPr>
        <p:txBody>
          <a:bodyPr anchor="ctr">
            <a:noAutofit/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8005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947">
          <p15:clr>
            <a:srgbClr val="FBAE40"/>
          </p15:clr>
        </p15:guide>
        <p15:guide id="2" pos="2057">
          <p15:clr>
            <a:srgbClr val="FBAE40"/>
          </p15:clr>
        </p15:guide>
        <p15:guide id="3" pos="3785">
          <p15:clr>
            <a:srgbClr val="FBAE40"/>
          </p15:clr>
        </p15:guide>
        <p15:guide id="4" pos="3888">
          <p15:clr>
            <a:srgbClr val="FBAE40"/>
          </p15:clr>
        </p15:guide>
        <p15:guide id="5" pos="5616">
          <p15:clr>
            <a:srgbClr val="FBAE40"/>
          </p15:clr>
        </p15:guide>
        <p15:guide id="6" pos="5726">
          <p15:clr>
            <a:srgbClr val="FBAE40"/>
          </p15:clr>
        </p15:guide>
        <p15:guide id="7" orient="horz" pos="239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иллюстраци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107996"/>
          </a:xfr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Основной посыл / мысль слайда в несколько строк </a:t>
            </a:r>
            <a:br>
              <a:rPr lang="ru-RU" dirty="0" smtClean="0"/>
            </a:br>
            <a:r>
              <a:rPr lang="ru-RU" dirty="0" smtClean="0"/>
              <a:t>(максимально – четыре) Основной посыл / мысль слайда </a:t>
            </a:r>
            <a:br>
              <a:rPr lang="ru-RU" dirty="0" smtClean="0"/>
            </a:br>
            <a:r>
              <a:rPr lang="ru-RU" dirty="0" smtClean="0"/>
              <a:t>в несколько строк (максимально – четыре)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quarter" idx="17"/>
          </p:nvPr>
        </p:nvSpPr>
        <p:spPr>
          <a:xfrm>
            <a:off x="371474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6237287" y="3429000"/>
            <a:ext cx="5572125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72707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  <p15:guide id="3" orient="horz" pos="216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438400"/>
            <a:ext cx="7560524" cy="1846659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2400" b="0" i="0" baseline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Основной посыл / мысль слайда в несколько строк (максимально – четыре) Основной посыл / мысль слайда в несколько строк (максимально – четыре)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438400"/>
            <a:ext cx="3672000" cy="1846659"/>
          </a:xfrm>
        </p:spPr>
        <p:txBody>
          <a:bodyPr lIns="0" tIns="0" rIns="0" bIns="0"/>
          <a:lstStyle>
            <a:lvl1pPr marL="171450" indent="-171450">
              <a:buFont typeface="Arial" panose="020B0604020202020204" pitchFamily="34" charset="0"/>
              <a:buChar char="•"/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</a:p>
          <a:p>
            <a:r>
              <a:rPr lang="ru-RU" dirty="0" smtClean="0"/>
              <a:t>Пояснение основной мысли</a:t>
            </a:r>
            <a:endParaRPr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7"/>
          </p:nvPr>
        </p:nvSpPr>
        <p:spPr>
          <a:xfrm>
            <a:off x="371475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26005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9"/>
          </p:nvPr>
        </p:nvSpPr>
        <p:spPr>
          <a:xfrm>
            <a:off x="8148636" y="3429000"/>
            <a:ext cx="3671888" cy="2717799"/>
          </a:xfrm>
          <a:solidFill>
            <a:srgbClr val="F2F2F2"/>
          </a:solidFill>
        </p:spPr>
        <p:txBody>
          <a:bodyPr lIns="72000" tIns="36000" rIns="36000" bIns="36000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62329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цифр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70425" y="1457566"/>
            <a:ext cx="11449050" cy="1255960"/>
          </a:xfrm>
          <a:solidFill>
            <a:srgbClr val="F0F0F0"/>
          </a:solidFill>
          <a:ln>
            <a:noFill/>
          </a:ln>
        </p:spPr>
        <p:txBody>
          <a:bodyPr rot="0" spcFirstLastPara="0" vertOverflow="overflow" horzOverflow="overflow" vert="horz" wrap="square" lIns="72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>
              <a:defRPr lang="ru-RU" sz="2400" kern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ru-RU" sz="1091" kern="1200" dirty="0" smtClean="0">
                <a:solidFill>
                  <a:schemeClr val="tx1"/>
                </a:solidFill>
              </a:defRPr>
            </a:lvl2pPr>
            <a:lvl3pPr>
              <a:defRPr lang="ru-RU" sz="1091" kern="1200" dirty="0" smtClean="0">
                <a:solidFill>
                  <a:schemeClr val="tx1"/>
                </a:solidFill>
              </a:defRPr>
            </a:lvl3pPr>
            <a:lvl4pPr>
              <a:defRPr lang="ru-RU" sz="1091" kern="1200" dirty="0" smtClean="0">
                <a:solidFill>
                  <a:schemeClr val="tx1"/>
                </a:solidFill>
              </a:defRPr>
            </a:lvl4pPr>
            <a:lvl5pPr>
              <a:defRPr lang="ru-RU" sz="1091" kern="1200" dirty="0">
                <a:solidFill>
                  <a:schemeClr val="tx1"/>
                </a:solidFill>
              </a:defRPr>
            </a:lvl5pPr>
          </a:lstStyle>
          <a:p>
            <a:pPr lvl="0" algn="ctr" defTabSz="554401" rtl="0" eaLnBrk="1" latinLnBrk="0" hangingPunct="1">
              <a:spcBef>
                <a:spcPts val="1200"/>
              </a:spcBef>
            </a:pPr>
            <a:r>
              <a:rPr lang="ru-RU" dirty="0" smtClean="0"/>
              <a:t>  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V="1">
            <a:off x="371475" y="2713526"/>
            <a:ext cx="11448000" cy="0"/>
          </a:xfrm>
          <a:prstGeom prst="line">
            <a:avLst/>
          </a:prstGeom>
          <a:ln w="1905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27"/>
          </p:nvPr>
        </p:nvSpPr>
        <p:spPr>
          <a:xfrm>
            <a:off x="1682693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7" name="Текст 65"/>
          <p:cNvSpPr>
            <a:spLocks noGrp="1"/>
          </p:cNvSpPr>
          <p:nvPr>
            <p:ph type="body" sz="quarter" idx="28"/>
          </p:nvPr>
        </p:nvSpPr>
        <p:spPr>
          <a:xfrm>
            <a:off x="5571217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8" name="Текст 65"/>
          <p:cNvSpPr>
            <a:spLocks noGrp="1"/>
          </p:cNvSpPr>
          <p:nvPr>
            <p:ph type="body" sz="quarter" idx="29"/>
          </p:nvPr>
        </p:nvSpPr>
        <p:spPr>
          <a:xfrm>
            <a:off x="9459742" y="2190708"/>
            <a:ext cx="1047600" cy="10476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>
            <a:noAutofit/>
          </a:bodyPr>
          <a:lstStyle>
            <a:lvl1pPr algn="ctr">
              <a:defRPr sz="500"/>
            </a:lvl1pPr>
            <a:lvl2pPr algn="ctr">
              <a:defRPr sz="500"/>
            </a:lvl2pPr>
            <a:lvl3pPr algn="ctr">
              <a:defRPr sz="500"/>
            </a:lvl3pPr>
            <a:lvl4pPr algn="ctr">
              <a:defRPr sz="500"/>
            </a:lvl4pPr>
            <a:lvl5pPr algn="ctr">
              <a:defRPr sz="5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9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5" y="1520490"/>
            <a:ext cx="3672000" cy="553998"/>
          </a:xfrm>
        </p:spPr>
        <p:txBody>
          <a:bodyPr lIns="0" tIns="0" rIns="0" bIns="0"/>
          <a:lstStyle>
            <a:lvl1pPr algn="ctr">
              <a:defRPr b="0" i="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НАЗВАНИЕ </a:t>
            </a:r>
            <a:br>
              <a:rPr lang="ru-RU" dirty="0" smtClean="0"/>
            </a:br>
            <a:r>
              <a:rPr lang="ru-RU" dirty="0" smtClean="0"/>
              <a:t>ПОКАЗАТЕЛЯ 1</a:t>
            </a:r>
            <a:endParaRPr lang="ru-RU" dirty="0"/>
          </a:p>
        </p:txBody>
      </p:sp>
      <p:sp>
        <p:nvSpPr>
          <p:cNvPr id="50" name="Holder 3"/>
          <p:cNvSpPr>
            <a:spLocks noGrp="1"/>
          </p:cNvSpPr>
          <p:nvPr>
            <p:ph type="body" idx="12" hasCustomPrompt="1"/>
          </p:nvPr>
        </p:nvSpPr>
        <p:spPr>
          <a:xfrm>
            <a:off x="4259999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НАЗВАНИЕ </a:t>
            </a:r>
            <a:br>
              <a:rPr lang="ru-RU" dirty="0" smtClean="0"/>
            </a:br>
            <a:r>
              <a:rPr lang="ru-RU" dirty="0" smtClean="0"/>
              <a:t>ПОКАЗАТЕЛЯ 2</a:t>
            </a:r>
            <a:endParaRPr lang="ru-RU" dirty="0"/>
          </a:p>
        </p:txBody>
      </p:sp>
      <p:sp>
        <p:nvSpPr>
          <p:cNvPr id="51" name="Holder 3"/>
          <p:cNvSpPr>
            <a:spLocks noGrp="1"/>
          </p:cNvSpPr>
          <p:nvPr>
            <p:ph type="body" idx="13" hasCustomPrompt="1"/>
          </p:nvPr>
        </p:nvSpPr>
        <p:spPr>
          <a:xfrm>
            <a:off x="8148524" y="1520490"/>
            <a:ext cx="3672000" cy="553998"/>
          </a:xfrm>
        </p:spPr>
        <p:txBody>
          <a:bodyPr lIns="0" tIns="0" rIns="0" bIns="0"/>
          <a:lstStyle>
            <a:lvl1pPr algn="ctr"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НАЗВАНИЕ </a:t>
            </a:r>
            <a:br>
              <a:rPr lang="ru-RU" dirty="0" smtClean="0"/>
            </a:br>
            <a:r>
              <a:rPr lang="ru-RU" dirty="0" smtClean="0"/>
              <a:t>ПОКАЗАТЕЛЯ 3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2" name="Holder 3"/>
          <p:cNvSpPr>
            <a:spLocks noGrp="1"/>
          </p:cNvSpPr>
          <p:nvPr>
            <p:ph type="body" idx="15" hasCustomPrompt="1"/>
          </p:nvPr>
        </p:nvSpPr>
        <p:spPr>
          <a:xfrm>
            <a:off x="371475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baseline="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краткое описание показателя </a:t>
            </a:r>
            <a:br>
              <a:rPr lang="ru-RU" dirty="0" smtClean="0"/>
            </a:br>
            <a:r>
              <a:rPr lang="ru-RU" dirty="0" smtClean="0"/>
              <a:t>максимум 4 строки</a:t>
            </a:r>
            <a:endParaRPr lang="ru-RU" dirty="0"/>
          </a:p>
        </p:txBody>
      </p:sp>
      <p:sp>
        <p:nvSpPr>
          <p:cNvPr id="53" name="Holder 3"/>
          <p:cNvSpPr>
            <a:spLocks noGrp="1"/>
          </p:cNvSpPr>
          <p:nvPr>
            <p:ph type="body" idx="16" hasCustomPrompt="1"/>
          </p:nvPr>
        </p:nvSpPr>
        <p:spPr>
          <a:xfrm>
            <a:off x="4259999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краткое описание показателя </a:t>
            </a:r>
            <a:br>
              <a:rPr lang="ru-RU" dirty="0" smtClean="0"/>
            </a:br>
            <a:r>
              <a:rPr lang="ru-RU" dirty="0" smtClean="0"/>
              <a:t>максимум 4 строки</a:t>
            </a:r>
            <a:endParaRPr lang="ru-RU" dirty="0"/>
          </a:p>
        </p:txBody>
      </p:sp>
      <p:sp>
        <p:nvSpPr>
          <p:cNvPr id="54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5035440"/>
            <a:ext cx="3672000" cy="492443"/>
          </a:xfrm>
        </p:spPr>
        <p:txBody>
          <a:bodyPr lIns="0" tIns="0" rIns="0" bIns="0"/>
          <a:lstStyle>
            <a:lvl1pPr>
              <a:defRPr lang="ru-RU" sz="1600" kern="1200" dirty="0">
                <a:solidFill>
                  <a:srgbClr val="828282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краткое описание показателя </a:t>
            </a:r>
            <a:br>
              <a:rPr lang="ru-RU" dirty="0" smtClean="0"/>
            </a:br>
            <a:r>
              <a:rPr lang="ru-RU" dirty="0" smtClean="0"/>
              <a:t>максимум 4 строки</a:t>
            </a:r>
            <a:endParaRPr lang="ru-RU" dirty="0"/>
          </a:p>
        </p:txBody>
      </p:sp>
      <p:sp>
        <p:nvSpPr>
          <p:cNvPr id="55" name="Holder 3"/>
          <p:cNvSpPr>
            <a:spLocks noGrp="1"/>
          </p:cNvSpPr>
          <p:nvPr>
            <p:ph type="body" idx="18" hasCustomPrompt="1"/>
          </p:nvPr>
        </p:nvSpPr>
        <p:spPr>
          <a:xfrm>
            <a:off x="911238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B482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58" name="Holder 3"/>
          <p:cNvSpPr>
            <a:spLocks noGrp="1"/>
          </p:cNvSpPr>
          <p:nvPr>
            <p:ph type="body" idx="19" hasCustomPrompt="1"/>
          </p:nvPr>
        </p:nvSpPr>
        <p:spPr>
          <a:xfrm>
            <a:off x="4799762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24D6FF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59" name="Holder 3"/>
          <p:cNvSpPr>
            <a:spLocks noGrp="1"/>
          </p:cNvSpPr>
          <p:nvPr>
            <p:ph type="body" idx="20" hasCustomPrompt="1"/>
          </p:nvPr>
        </p:nvSpPr>
        <p:spPr>
          <a:xfrm>
            <a:off x="8688287" y="3438167"/>
            <a:ext cx="2592474" cy="984885"/>
          </a:xfrm>
        </p:spPr>
        <p:txBody>
          <a:bodyPr lIns="0" tIns="0" rIns="0" bIns="0"/>
          <a:lstStyle>
            <a:lvl1pPr>
              <a:defRPr lang="ru-RU" sz="6400" b="1" kern="1200" dirty="0">
                <a:solidFill>
                  <a:srgbClr val="00B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ХХ,Х</a:t>
            </a:r>
            <a:endParaRPr lang="ru-RU" dirty="0"/>
          </a:p>
        </p:txBody>
      </p:sp>
      <p:sp>
        <p:nvSpPr>
          <p:cNvPr id="60" name="Holder 3"/>
          <p:cNvSpPr>
            <a:spLocks noGrp="1"/>
          </p:cNvSpPr>
          <p:nvPr>
            <p:ph type="body" idx="21" hasCustomPrompt="1"/>
          </p:nvPr>
        </p:nvSpPr>
        <p:spPr>
          <a:xfrm>
            <a:off x="371475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baseline="0" dirty="0">
                <a:solidFill>
                  <a:srgbClr val="B482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ед. изм.</a:t>
            </a:r>
            <a:endParaRPr lang="ru-RU" dirty="0"/>
          </a:p>
        </p:txBody>
      </p:sp>
      <p:sp>
        <p:nvSpPr>
          <p:cNvPr id="61" name="Holder 3"/>
          <p:cNvSpPr>
            <a:spLocks noGrp="1"/>
          </p:cNvSpPr>
          <p:nvPr>
            <p:ph type="body" idx="22" hasCustomPrompt="1"/>
          </p:nvPr>
        </p:nvSpPr>
        <p:spPr>
          <a:xfrm>
            <a:off x="4259999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24D6FF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ед. изм.</a:t>
            </a:r>
            <a:endParaRPr lang="ru-RU" dirty="0"/>
          </a:p>
        </p:txBody>
      </p:sp>
      <p:sp>
        <p:nvSpPr>
          <p:cNvPr id="62" name="Holder 3"/>
          <p:cNvSpPr>
            <a:spLocks noGrp="1"/>
          </p:cNvSpPr>
          <p:nvPr>
            <p:ph type="body" idx="23" hasCustomPrompt="1"/>
          </p:nvPr>
        </p:nvSpPr>
        <p:spPr>
          <a:xfrm>
            <a:off x="8148524" y="4372022"/>
            <a:ext cx="3672000" cy="369332"/>
          </a:xfrm>
        </p:spPr>
        <p:txBody>
          <a:bodyPr lIns="0" tIns="0" rIns="0" bIns="0"/>
          <a:lstStyle>
            <a:lvl1pPr>
              <a:defRPr lang="ru-RU" sz="2400" kern="1200" dirty="0">
                <a:solidFill>
                  <a:srgbClr val="00B050"/>
                </a:solidFill>
              </a:defRPr>
            </a:lvl1pPr>
          </a:lstStyle>
          <a:p>
            <a:pPr lvl="0" algn="ctr" defTabSz="554401" rtl="0" eaLnBrk="1" latinLnBrk="0" hangingPunct="1"/>
            <a:r>
              <a:rPr lang="ru-RU" dirty="0" smtClean="0"/>
              <a:t>ед. изм.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24"/>
          </p:nvPr>
        </p:nvSpPr>
        <p:spPr>
          <a:xfrm>
            <a:off x="1757475" y="2263526"/>
            <a:ext cx="900000" cy="900000"/>
          </a:xfrm>
          <a:prstGeom prst="ellipse">
            <a:avLst/>
          </a:prstGeom>
          <a:solidFill>
            <a:srgbClr val="B482FF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3" name="Рисунок 6"/>
          <p:cNvSpPr>
            <a:spLocks noGrp="1"/>
          </p:cNvSpPr>
          <p:nvPr>
            <p:ph type="pic" sz="quarter" idx="25"/>
          </p:nvPr>
        </p:nvSpPr>
        <p:spPr>
          <a:xfrm>
            <a:off x="5645999" y="2263526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  <p:sp>
        <p:nvSpPr>
          <p:cNvPr id="64" name="Рисунок 6"/>
          <p:cNvSpPr>
            <a:spLocks noGrp="1"/>
          </p:cNvSpPr>
          <p:nvPr>
            <p:ph type="pic" sz="quarter" idx="26"/>
          </p:nvPr>
        </p:nvSpPr>
        <p:spPr>
          <a:xfrm>
            <a:off x="9534524" y="2263526"/>
            <a:ext cx="900000" cy="900000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algn="ctr">
              <a:defRPr sz="8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5587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371475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6248400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6"/>
          <p:cNvSpPr>
            <a:spLocks noGrp="1"/>
          </p:cNvSpPr>
          <p:nvPr>
            <p:ph sz="quarter" idx="16"/>
          </p:nvPr>
        </p:nvSpPr>
        <p:spPr>
          <a:xfrm>
            <a:off x="6248400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4761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3181684"/>
            <a:ext cx="3996332" cy="2523768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000" b="0" i="0">
                <a:solidFill>
                  <a:schemeClr val="tx1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/>
            </a:lvl3pPr>
          </a:lstStyle>
          <a:p>
            <a:r>
              <a:rPr lang="ru-RU" dirty="0" smtClean="0"/>
              <a:t>Подзаголовок 20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ru-RU" dirty="0" smtClean="0"/>
              <a:t>Крупный текст 16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Обычный текст 10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Набирается шрифтом </a:t>
            </a:r>
            <a:r>
              <a:rPr lang="en-US" dirty="0" smtClean="0"/>
              <a:t>Verdana Regular.</a:t>
            </a:r>
          </a:p>
          <a:p>
            <a:pPr lvl="2"/>
            <a:r>
              <a:rPr lang="ru-RU" dirty="0" smtClean="0"/>
              <a:t>Для выделения текста используется шрифт </a:t>
            </a:r>
            <a:r>
              <a:rPr lang="en-US" dirty="0" smtClean="0"/>
              <a:t>Verdana Bold. </a:t>
            </a:r>
            <a:r>
              <a:rPr lang="ru-RU" dirty="0" smtClean="0"/>
              <a:t>Дополнительные комментарии могут быть набраны серым цветом шрифтом того же размера.</a:t>
            </a: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Заголовок слайда</a:t>
            </a:r>
            <a:r>
              <a:rPr lang="en-US" dirty="0" smtClean="0"/>
              <a:t> </a:t>
            </a:r>
            <a:r>
              <a:rPr lang="ru-RU" dirty="0" smtClean="0"/>
              <a:t>в одну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или две строки</a:t>
            </a:r>
            <a:endParaRPr lang="ru-RU" dirty="0"/>
          </a:p>
        </p:txBody>
      </p:sp>
      <p:sp>
        <p:nvSpPr>
          <p:cNvPr id="11" name="Holder 3"/>
          <p:cNvSpPr>
            <a:spLocks noGrp="1"/>
          </p:cNvSpPr>
          <p:nvPr>
            <p:ph type="body" idx="17" hasCustomPrompt="1"/>
          </p:nvPr>
        </p:nvSpPr>
        <p:spPr>
          <a:xfrm>
            <a:off x="5443454" y="3181684"/>
            <a:ext cx="3996332" cy="1641475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 sz="2000" b="0" i="0">
                <a:solidFill>
                  <a:srgbClr val="828282"/>
                </a:solidFill>
              </a:defRPr>
            </a:lvl1pPr>
            <a:lvl2pPr marL="0" indent="0">
              <a:spcAft>
                <a:spcPts val="1200"/>
              </a:spcAft>
              <a:tabLst/>
              <a:defRPr sz="1600" baseline="0"/>
            </a:lvl2pPr>
            <a:lvl3pPr marL="0" indent="0">
              <a:spcAft>
                <a:spcPts val="600"/>
              </a:spcAft>
              <a:defRPr sz="1000" baseline="0">
                <a:solidFill>
                  <a:srgbClr val="828282"/>
                </a:solidFill>
              </a:defRPr>
            </a:lvl3pPr>
          </a:lstStyle>
          <a:p>
            <a:r>
              <a:rPr lang="ru-RU" dirty="0" smtClean="0"/>
              <a:t>Дополнительный подзаголовок 20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Обычный текст 10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ru-RU" dirty="0" smtClean="0"/>
              <a:t>Текст может быть набран в две или три колонки.</a:t>
            </a:r>
          </a:p>
          <a:p>
            <a:pPr lvl="2"/>
            <a:r>
              <a:rPr lang="ru-RU" dirty="0" smtClean="0"/>
              <a:t>В этом случае подзаголовки рекомендуется выравнивать по первой строке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3130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Контакты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0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Holder 3"/>
          <p:cNvSpPr>
            <a:spLocks noGrp="1"/>
          </p:cNvSpPr>
          <p:nvPr>
            <p:ph type="body" idx="14"/>
          </p:nvPr>
        </p:nvSpPr>
        <p:spPr>
          <a:xfrm>
            <a:off x="371475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2" name="Holder 3"/>
          <p:cNvSpPr>
            <a:spLocks noGrp="1"/>
          </p:cNvSpPr>
          <p:nvPr>
            <p:ph type="body" idx="15"/>
          </p:nvPr>
        </p:nvSpPr>
        <p:spPr>
          <a:xfrm>
            <a:off x="4259999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4" name="Holder 3"/>
          <p:cNvSpPr>
            <a:spLocks noGrp="1"/>
          </p:cNvSpPr>
          <p:nvPr>
            <p:ph type="body" idx="16"/>
          </p:nvPr>
        </p:nvSpPr>
        <p:spPr>
          <a:xfrm>
            <a:off x="8148524" y="2659918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5" name="Holder 3"/>
          <p:cNvSpPr>
            <a:spLocks noGrp="1"/>
          </p:cNvSpPr>
          <p:nvPr>
            <p:ph type="body" idx="17"/>
          </p:nvPr>
        </p:nvSpPr>
        <p:spPr>
          <a:xfrm>
            <a:off x="371475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6" name="Holder 3"/>
          <p:cNvSpPr>
            <a:spLocks noGrp="1"/>
          </p:cNvSpPr>
          <p:nvPr>
            <p:ph type="body" idx="18"/>
          </p:nvPr>
        </p:nvSpPr>
        <p:spPr>
          <a:xfrm>
            <a:off x="4259999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7" name="Holder 3"/>
          <p:cNvSpPr>
            <a:spLocks noGrp="1"/>
          </p:cNvSpPr>
          <p:nvPr>
            <p:ph type="body" idx="19"/>
          </p:nvPr>
        </p:nvSpPr>
        <p:spPr>
          <a:xfrm>
            <a:off x="8148524" y="3881436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8" name="Holder 3"/>
          <p:cNvSpPr>
            <a:spLocks noGrp="1"/>
          </p:cNvSpPr>
          <p:nvPr>
            <p:ph type="body" idx="20"/>
          </p:nvPr>
        </p:nvSpPr>
        <p:spPr>
          <a:xfrm>
            <a:off x="371475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19" name="Holder 3"/>
          <p:cNvSpPr>
            <a:spLocks noGrp="1"/>
          </p:cNvSpPr>
          <p:nvPr>
            <p:ph type="body" idx="21"/>
          </p:nvPr>
        </p:nvSpPr>
        <p:spPr>
          <a:xfrm>
            <a:off x="4259999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0" name="Holder 3"/>
          <p:cNvSpPr>
            <a:spLocks noGrp="1"/>
          </p:cNvSpPr>
          <p:nvPr>
            <p:ph type="body" idx="22"/>
          </p:nvPr>
        </p:nvSpPr>
        <p:spPr>
          <a:xfrm>
            <a:off x="8148524" y="5102953"/>
            <a:ext cx="3672000" cy="184666"/>
          </a:xfrm>
        </p:spPr>
        <p:txBody>
          <a:bodyPr lIns="0" tIns="0" rIns="0" bIns="0"/>
          <a:lstStyle>
            <a:lvl1pPr>
              <a:defRPr sz="1200" b="0" i="0" cap="all" baseline="0">
                <a:solidFill>
                  <a:srgbClr val="828282"/>
                </a:solidFill>
              </a:defRPr>
            </a:lvl1pPr>
          </a:lstStyle>
          <a:p>
            <a:endParaRPr dirty="0"/>
          </a:p>
        </p:txBody>
      </p:sp>
      <p:sp>
        <p:nvSpPr>
          <p:cNvPr id="29" name="Holder 3"/>
          <p:cNvSpPr>
            <a:spLocks noGrp="1"/>
          </p:cNvSpPr>
          <p:nvPr>
            <p:ph type="body" idx="27"/>
          </p:nvPr>
        </p:nvSpPr>
        <p:spPr>
          <a:xfrm>
            <a:off x="371475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0" name="Holder 3"/>
          <p:cNvSpPr>
            <a:spLocks noGrp="1"/>
          </p:cNvSpPr>
          <p:nvPr>
            <p:ph type="body" idx="28"/>
          </p:nvPr>
        </p:nvSpPr>
        <p:spPr>
          <a:xfrm>
            <a:off x="4259999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1" name="Holder 3"/>
          <p:cNvSpPr>
            <a:spLocks noGrp="1"/>
          </p:cNvSpPr>
          <p:nvPr>
            <p:ph type="body" idx="29"/>
          </p:nvPr>
        </p:nvSpPr>
        <p:spPr>
          <a:xfrm>
            <a:off x="8148524" y="1666999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2" name="Holder 3"/>
          <p:cNvSpPr>
            <a:spLocks noGrp="1"/>
          </p:cNvSpPr>
          <p:nvPr>
            <p:ph type="body" idx="30"/>
          </p:nvPr>
        </p:nvSpPr>
        <p:spPr>
          <a:xfrm>
            <a:off x="371475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3" name="Holder 3"/>
          <p:cNvSpPr>
            <a:spLocks noGrp="1"/>
          </p:cNvSpPr>
          <p:nvPr>
            <p:ph type="body" idx="31"/>
          </p:nvPr>
        </p:nvSpPr>
        <p:spPr>
          <a:xfrm>
            <a:off x="4259999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4" name="Holder 3"/>
          <p:cNvSpPr>
            <a:spLocks noGrp="1"/>
          </p:cNvSpPr>
          <p:nvPr>
            <p:ph type="body" idx="32"/>
          </p:nvPr>
        </p:nvSpPr>
        <p:spPr>
          <a:xfrm>
            <a:off x="8148524" y="2888517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5" name="Holder 3"/>
          <p:cNvSpPr>
            <a:spLocks noGrp="1"/>
          </p:cNvSpPr>
          <p:nvPr>
            <p:ph type="body" idx="33"/>
          </p:nvPr>
        </p:nvSpPr>
        <p:spPr>
          <a:xfrm>
            <a:off x="371475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6" name="Holder 3"/>
          <p:cNvSpPr>
            <a:spLocks noGrp="1"/>
          </p:cNvSpPr>
          <p:nvPr>
            <p:ph type="body" idx="34"/>
          </p:nvPr>
        </p:nvSpPr>
        <p:spPr>
          <a:xfrm>
            <a:off x="4259999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7" name="Holder 3"/>
          <p:cNvSpPr>
            <a:spLocks noGrp="1"/>
          </p:cNvSpPr>
          <p:nvPr>
            <p:ph type="body" idx="35"/>
          </p:nvPr>
        </p:nvSpPr>
        <p:spPr>
          <a:xfrm>
            <a:off x="8148524" y="4110035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8" name="Holder 3"/>
          <p:cNvSpPr>
            <a:spLocks noGrp="1"/>
          </p:cNvSpPr>
          <p:nvPr>
            <p:ph type="body" idx="36"/>
          </p:nvPr>
        </p:nvSpPr>
        <p:spPr>
          <a:xfrm>
            <a:off x="371475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9" name="Holder 3"/>
          <p:cNvSpPr>
            <a:spLocks noGrp="1"/>
          </p:cNvSpPr>
          <p:nvPr>
            <p:ph type="body" idx="37"/>
          </p:nvPr>
        </p:nvSpPr>
        <p:spPr>
          <a:xfrm>
            <a:off x="4259999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0" name="Holder 3"/>
          <p:cNvSpPr>
            <a:spLocks noGrp="1"/>
          </p:cNvSpPr>
          <p:nvPr>
            <p:ph type="body" idx="38"/>
          </p:nvPr>
        </p:nvSpPr>
        <p:spPr>
          <a:xfrm>
            <a:off x="8148524" y="5331552"/>
            <a:ext cx="3672000" cy="711869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85579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853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ле для текс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300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6248400" y="1438401"/>
            <a:ext cx="5572124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52325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71474" y="1431924"/>
            <a:ext cx="5572125" cy="4715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Объект 3"/>
          <p:cNvSpPr>
            <a:spLocks noGrp="1"/>
          </p:cNvSpPr>
          <p:nvPr>
            <p:ph sz="quarter" idx="14"/>
          </p:nvPr>
        </p:nvSpPr>
        <p:spPr>
          <a:xfrm>
            <a:off x="6237288" y="1431924"/>
            <a:ext cx="5572125" cy="4715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398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371475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Объект 6"/>
          <p:cNvSpPr>
            <a:spLocks noGrp="1"/>
          </p:cNvSpPr>
          <p:nvPr>
            <p:ph sz="quarter" idx="14"/>
          </p:nvPr>
        </p:nvSpPr>
        <p:spPr>
          <a:xfrm>
            <a:off x="6248400" y="1431923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15"/>
          </p:nvPr>
        </p:nvSpPr>
        <p:spPr>
          <a:xfrm>
            <a:off x="371475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6"/>
          </p:nvPr>
        </p:nvSpPr>
        <p:spPr>
          <a:xfrm>
            <a:off x="6248400" y="3927474"/>
            <a:ext cx="5572125" cy="2216151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7832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_2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71476" y="1438401"/>
            <a:ext cx="11449048" cy="1461939"/>
          </a:xfrm>
        </p:spPr>
        <p:txBody>
          <a:bodyPr lIns="0" tIns="0" rIns="0" b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main message / idea of the slide in several lines </a:t>
            </a:r>
            <a:br>
              <a:rPr lang="en-US" dirty="0" smtClean="0"/>
            </a:br>
            <a:r>
              <a:rPr lang="en-US" dirty="0" smtClean="0"/>
              <a:t>(max – four) The main message / idea of the slide in several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lines (max – four)</a:t>
            </a:r>
            <a:r>
              <a:rPr lang="ru-RU" dirty="0" smtClean="0"/>
              <a:t> </a:t>
            </a:r>
            <a:r>
              <a:rPr lang="en-US" dirty="0" smtClean="0"/>
              <a:t>The main message / idea of the slide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in several lines (max – four)</a:t>
            </a:r>
            <a:endParaRPr lang="ru-RU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quarter" idx="15"/>
          </p:nvPr>
        </p:nvSpPr>
        <p:spPr>
          <a:xfrm>
            <a:off x="371475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quarter" idx="16"/>
          </p:nvPr>
        </p:nvSpPr>
        <p:spPr>
          <a:xfrm>
            <a:off x="6248400" y="2819400"/>
            <a:ext cx="5572125" cy="3324225"/>
          </a:xfrm>
        </p:spPr>
        <p:txBody>
          <a:bodyPr>
            <a:noAutofit/>
          </a:bodyPr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638503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29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с вывод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71475" y="1431924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9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Диаграмма 3"/>
          <p:cNvSpPr>
            <a:spLocks noGrp="1"/>
          </p:cNvSpPr>
          <p:nvPr>
            <p:ph type="chart" sz="quarter" idx="18"/>
          </p:nvPr>
        </p:nvSpPr>
        <p:spPr>
          <a:xfrm>
            <a:off x="437322" y="1481138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371475" y="3884322"/>
            <a:ext cx="11449049" cy="22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9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Holder 3"/>
          <p:cNvSpPr>
            <a:spLocks noGrp="1"/>
          </p:cNvSpPr>
          <p:nvPr>
            <p:ph type="body" idx="16" hasCustomPrompt="1"/>
          </p:nvPr>
        </p:nvSpPr>
        <p:spPr>
          <a:xfrm>
            <a:off x="8148524" y="1480930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Conclusions from the diagram</a:t>
            </a:r>
            <a:endParaRPr dirty="0"/>
          </a:p>
        </p:txBody>
      </p:sp>
      <p:sp>
        <p:nvSpPr>
          <p:cNvPr id="17" name="object 64"/>
          <p:cNvSpPr/>
          <p:nvPr userDrawn="1"/>
        </p:nvSpPr>
        <p:spPr>
          <a:xfrm>
            <a:off x="7898020" y="160020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6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Holder 3"/>
          <p:cNvSpPr>
            <a:spLocks noGrp="1"/>
          </p:cNvSpPr>
          <p:nvPr>
            <p:ph type="body" idx="17" hasCustomPrompt="1"/>
          </p:nvPr>
        </p:nvSpPr>
        <p:spPr>
          <a:xfrm>
            <a:off x="8148524" y="3945835"/>
            <a:ext cx="3672000" cy="2167144"/>
          </a:xfrm>
        </p:spPr>
        <p:txBody>
          <a:bodyPr lIns="0" tIns="0" rIns="0" bIns="0">
            <a:noAutofit/>
          </a:bodyPr>
          <a:lstStyle>
            <a:lvl1pPr>
              <a:defRPr sz="1200" b="0" i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Conclusions from the diagram</a:t>
            </a:r>
          </a:p>
        </p:txBody>
      </p:sp>
      <p:sp>
        <p:nvSpPr>
          <p:cNvPr id="19" name="Диаграмма 3"/>
          <p:cNvSpPr>
            <a:spLocks noGrp="1"/>
          </p:cNvSpPr>
          <p:nvPr>
            <p:ph type="chart" sz="quarter" idx="19"/>
          </p:nvPr>
        </p:nvSpPr>
        <p:spPr>
          <a:xfrm>
            <a:off x="437322" y="3934854"/>
            <a:ext cx="7493827" cy="2166937"/>
          </a:xfrm>
        </p:spPr>
        <p:txBody>
          <a:bodyPr>
            <a:noAutofit/>
          </a:bodyPr>
          <a:lstStyle>
            <a:lvl1pPr>
              <a:defRPr sz="1600" cap="all" baseline="0">
                <a:solidFill>
                  <a:srgbClr val="595959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object 64"/>
          <p:cNvSpPr/>
          <p:nvPr userDrawn="1"/>
        </p:nvSpPr>
        <p:spPr>
          <a:xfrm>
            <a:off x="7898020" y="4005470"/>
            <a:ext cx="188680" cy="377360"/>
          </a:xfrm>
          <a:custGeom>
            <a:avLst/>
            <a:gdLst/>
            <a:ahLst/>
            <a:cxnLst/>
            <a:rect l="l" t="t" r="r" b="b"/>
            <a:pathLst>
              <a:path w="311150" h="622300">
                <a:moveTo>
                  <a:pt x="10" y="0"/>
                </a:moveTo>
                <a:lnTo>
                  <a:pt x="0" y="621939"/>
                </a:lnTo>
                <a:lnTo>
                  <a:pt x="310974" y="31096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6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9580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996">
          <p15:clr>
            <a:srgbClr val="FBAE40"/>
          </p15:clr>
        </p15:guide>
        <p15:guide id="2" pos="5128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5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Holder 3"/>
          <p:cNvSpPr>
            <a:spLocks noGrp="1"/>
          </p:cNvSpPr>
          <p:nvPr>
            <p:ph type="body" idx="12"/>
          </p:nvPr>
        </p:nvSpPr>
        <p:spPr>
          <a:xfrm>
            <a:off x="4259999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3" name="Holder 3"/>
          <p:cNvSpPr>
            <a:spLocks noGrp="1"/>
          </p:cNvSpPr>
          <p:nvPr>
            <p:ph type="body" idx="13"/>
          </p:nvPr>
        </p:nvSpPr>
        <p:spPr>
          <a:xfrm>
            <a:off x="8148524" y="1438401"/>
            <a:ext cx="3672000" cy="4708981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72220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558">
          <p15:clr>
            <a:srgbClr val="FBAE40"/>
          </p15:clr>
        </p15:guide>
        <p15:guide id="2" pos="2674">
          <p15:clr>
            <a:srgbClr val="FBAE40"/>
          </p15:clr>
        </p15:guide>
        <p15:guide id="3" pos="4999">
          <p15:clr>
            <a:srgbClr val="FBAE40"/>
          </p15:clr>
        </p15:guide>
        <p15:guide id="4" pos="51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55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vmlDrawing" Target="../drawings/vmlDrawing1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75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oleObject" Target="../embeddings/oleObject2.bin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vmlDrawing" Target="../drawings/vmlDrawing2.v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5" Type="http://schemas.openxmlformats.org/officeDocument/2006/relationships/oleObject" Target="../embeddings/oleObject3.bin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vmlDrawing" Target="../drawings/vmlDrawing3.vm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theme" Target="../theme/theme7.xml"/><Relationship Id="rId27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11449050" cy="47089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Текст слайда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60000" y="6450632"/>
            <a:ext cx="3901440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82400" y="6450632"/>
            <a:ext cx="238125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r">
              <a:defRPr sz="800" b="0" i="0">
                <a:solidFill>
                  <a:srgbClr val="5A5A5A"/>
                </a:solidFill>
                <a:latin typeface="Verdana"/>
                <a:cs typeface="Verdana"/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7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6400800"/>
            <a:ext cx="1702038" cy="22277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94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</p:sldLayoutIdLst>
  <p:hf hdr="0" dt="0"/>
  <p:txStyles>
    <p:titleStyle>
      <a:lvl1pPr>
        <a:defRPr sz="2800" baseline="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0">
          <p15:clr>
            <a:srgbClr val="F26B43"/>
          </p15:clr>
        </p15:guide>
        <p15:guide id="4" orient="horz" pos="781">
          <p15:clr>
            <a:srgbClr val="F26B43"/>
          </p15:clr>
        </p15:guide>
        <p15:guide id="5" orient="horz" pos="902">
          <p15:clr>
            <a:srgbClr val="F26B43"/>
          </p15:clr>
        </p15:guide>
        <p15:guide id="6" orient="horz" pos="3872">
          <p15:clr>
            <a:srgbClr val="F26B43"/>
          </p15:clr>
        </p15:guide>
        <p15:guide id="7" orient="horz" pos="402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11449050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Текст слайда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60000" y="6450632"/>
            <a:ext cx="3901440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82400" y="6450632"/>
            <a:ext cx="238125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r">
              <a:defRPr sz="800" b="0" i="0">
                <a:solidFill>
                  <a:srgbClr val="5A5A5A"/>
                </a:solidFill>
                <a:latin typeface="Verdana"/>
                <a:cs typeface="Verdana"/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7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6400800"/>
            <a:ext cx="1702038" cy="22277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25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723" r:id="rId3"/>
    <p:sldLayoutId id="2147483694" r:id="rId4"/>
    <p:sldLayoutId id="2147483693" r:id="rId5"/>
    <p:sldLayoutId id="2147483712" r:id="rId6"/>
    <p:sldLayoutId id="2147483682" r:id="rId7"/>
    <p:sldLayoutId id="2147483695" r:id="rId8"/>
    <p:sldLayoutId id="2147483696" r:id="rId9"/>
    <p:sldLayoutId id="2147483688" r:id="rId10"/>
    <p:sldLayoutId id="2147483697" r:id="rId11"/>
    <p:sldLayoutId id="2147483690" r:id="rId12"/>
    <p:sldLayoutId id="2147483716" r:id="rId13"/>
    <p:sldLayoutId id="2147483691" r:id="rId14"/>
    <p:sldLayoutId id="2147483711" r:id="rId15"/>
    <p:sldLayoutId id="2147483689" r:id="rId16"/>
    <p:sldLayoutId id="2147483724" r:id="rId17"/>
    <p:sldLayoutId id="2147483713" r:id="rId18"/>
    <p:sldLayoutId id="2147483698" r:id="rId19"/>
    <p:sldLayoutId id="2147483684" r:id="rId20"/>
    <p:sldLayoutId id="2147483835" r:id="rId21"/>
  </p:sldLayoutIdLst>
  <p:hf hdr="0" dt="0"/>
  <p:txStyles>
    <p:titleStyle>
      <a:lvl1pPr>
        <a:defRPr sz="2800" baseline="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>
        <a:spcAft>
          <a:spcPts val="600"/>
        </a:spcAft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0">
          <p15:clr>
            <a:srgbClr val="F26B43"/>
          </p15:clr>
        </p15:guide>
        <p15:guide id="4" orient="horz" pos="781">
          <p15:clr>
            <a:srgbClr val="F26B43"/>
          </p15:clr>
        </p15:guide>
        <p15:guide id="5" orient="horz" pos="902">
          <p15:clr>
            <a:srgbClr val="F26B43"/>
          </p15:clr>
        </p15:guide>
        <p15:guide id="6" orient="horz" pos="3872">
          <p15:clr>
            <a:srgbClr val="F26B43"/>
          </p15:clr>
        </p15:guide>
        <p15:guide id="7" orient="horz" pos="402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11449050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Текст слайда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60000" y="6450632"/>
            <a:ext cx="3901440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82400" y="6450632"/>
            <a:ext cx="238125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r">
              <a:defRPr sz="800" b="0" i="0">
                <a:solidFill>
                  <a:srgbClr val="5A5A5A"/>
                </a:solidFill>
                <a:latin typeface="Verdana"/>
                <a:cs typeface="Verdana"/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7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6400800"/>
            <a:ext cx="1702038" cy="22277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59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</p:sldLayoutIdLst>
  <p:hf hdr="0" dt="0"/>
  <p:txStyles>
    <p:titleStyle>
      <a:lvl1pPr>
        <a:defRPr sz="2800" baseline="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>
        <a:spcAft>
          <a:spcPts val="600"/>
        </a:spcAft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0">
          <p15:clr>
            <a:srgbClr val="F26B43"/>
          </p15:clr>
        </p15:guide>
        <p15:guide id="4" orient="horz" pos="781">
          <p15:clr>
            <a:srgbClr val="F26B43"/>
          </p15:clr>
        </p15:guide>
        <p15:guide id="5" orient="horz" pos="902">
          <p15:clr>
            <a:srgbClr val="F26B43"/>
          </p15:clr>
        </p15:guide>
        <p15:guide id="6" orient="horz" pos="3872">
          <p15:clr>
            <a:srgbClr val="F26B43"/>
          </p15:clr>
        </p15:guide>
        <p15:guide id="7" orient="horz" pos="402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1588" y="1588"/>
            <a:ext cx="1588" cy="1588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11449050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Текст слайда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60000" y="6450632"/>
            <a:ext cx="3901440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mtClean="0"/>
              <a:t>Евразийская интеграция  •  Актуальные вызовы и перспективы</a:t>
            </a:r>
            <a:endParaRPr lang="ru-RU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82400" y="6450632"/>
            <a:ext cx="238125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r">
              <a:defRPr sz="800" b="0" i="0">
                <a:solidFill>
                  <a:srgbClr val="5A5A5A"/>
                </a:solidFill>
                <a:latin typeface="Verdana"/>
                <a:cs typeface="Verdana"/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7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6400800"/>
            <a:ext cx="1702038" cy="22277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ru-RU" dirty="0"/>
              <a:t>Заголовок слайда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54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1" r:id="rId22"/>
    <p:sldLayoutId id="2147483762" r:id="rId23"/>
  </p:sldLayoutIdLst>
  <p:hf hdr="0" dt="0"/>
  <p:txStyles>
    <p:titleStyle>
      <a:lvl1pPr>
        <a:defRPr sz="2800" baseline="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>
        <a:spcAft>
          <a:spcPts val="600"/>
        </a:spcAft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0">
          <p15:clr>
            <a:srgbClr val="F26B43"/>
          </p15:clr>
        </p15:guide>
        <p15:guide id="4" orient="horz" pos="781">
          <p15:clr>
            <a:srgbClr val="F26B43"/>
          </p15:clr>
        </p15:guide>
        <p15:guide id="5" orient="horz" pos="902">
          <p15:clr>
            <a:srgbClr val="F26B43"/>
          </p15:clr>
        </p15:guide>
        <p15:guide id="6" orient="horz" pos="3872">
          <p15:clr>
            <a:srgbClr val="F26B43"/>
          </p15:clr>
        </p15:guide>
        <p15:guide id="7" orient="horz" pos="402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4" name="Слайд think-cell" r:id="rId24" imgW="530" imgH="531" progId="TCLayout.ActiveDocument.1">
                  <p:embed/>
                </p:oleObj>
              </mc:Choice>
              <mc:Fallback>
                <p:oleObj name="Слайд think-cell" r:id="rId24" imgW="530" imgH="531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11449050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Текст слайда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60000" y="6450632"/>
            <a:ext cx="3901440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82400" y="6450632"/>
            <a:ext cx="238125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r">
              <a:defRPr sz="800" b="0" i="0">
                <a:solidFill>
                  <a:srgbClr val="5A5A5A"/>
                </a:solidFill>
                <a:latin typeface="Verdana"/>
                <a:cs typeface="Verdana"/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7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05" y="6400800"/>
            <a:ext cx="1702038" cy="22277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71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</p:sldLayoutIdLst>
  <p:timing>
    <p:tnLst>
      <p:par>
        <p:cTn id="1" dur="indefinite" restart="never" nodeType="tmRoot"/>
      </p:par>
    </p:tnLst>
  </p:timing>
  <p:hf hdr="0" dt="0"/>
  <p:txStyles>
    <p:titleStyle>
      <a:lvl1pPr>
        <a:defRPr sz="2800" baseline="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>
        <a:spcAft>
          <a:spcPts val="600"/>
        </a:spcAft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0">
          <p15:clr>
            <a:srgbClr val="F26B43"/>
          </p15:clr>
        </p15:guide>
        <p15:guide id="4" orient="horz" pos="781">
          <p15:clr>
            <a:srgbClr val="F26B43"/>
          </p15:clr>
        </p15:guide>
        <p15:guide id="5" orient="horz" pos="902">
          <p15:clr>
            <a:srgbClr val="F26B43"/>
          </p15:clr>
        </p15:guide>
        <p15:guide id="6" orient="horz" pos="3872">
          <p15:clr>
            <a:srgbClr val="F26B43"/>
          </p15:clr>
        </p15:guide>
        <p15:guide id="7" orient="horz" pos="402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0" name="Слайд think-cell" r:id="rId24" imgW="530" imgH="531" progId="TCLayout.ActiveDocument.1">
                  <p:embed/>
                </p:oleObj>
              </mc:Choice>
              <mc:Fallback>
                <p:oleObj name="Слайд think-cell" r:id="rId24" imgW="530" imgH="531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11449050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Текст слайда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60000" y="6450632"/>
            <a:ext cx="3901440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82400" y="6450632"/>
            <a:ext cx="238125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r">
              <a:defRPr sz="800" b="0" i="0">
                <a:solidFill>
                  <a:srgbClr val="5A5A5A"/>
                </a:solidFill>
                <a:latin typeface="Verdana"/>
                <a:cs typeface="Verdana"/>
              </a:defRPr>
            </a:lvl1pPr>
          </a:lstStyle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‹#›</a:t>
            </a:fld>
            <a:endParaRPr lang="ru-RU" spc="12" dirty="0"/>
          </a:p>
        </p:txBody>
      </p:sp>
      <p:sp>
        <p:nvSpPr>
          <p:cNvPr id="7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05" y="6400800"/>
            <a:ext cx="1702038" cy="22277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959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timing>
    <p:tnLst>
      <p:par>
        <p:cTn id="1" dur="indefinite" restart="never" nodeType="tmRoot"/>
      </p:par>
    </p:tnLst>
  </p:timing>
  <p:hf hdr="0" dt="0"/>
  <p:txStyles>
    <p:titleStyle>
      <a:lvl1pPr>
        <a:defRPr sz="2800" baseline="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>
        <a:spcAft>
          <a:spcPts val="600"/>
        </a:spcAft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0">
          <p15:clr>
            <a:srgbClr val="F26B43"/>
          </p15:clr>
        </p15:guide>
        <p15:guide id="4" orient="horz" pos="781">
          <p15:clr>
            <a:srgbClr val="F26B43"/>
          </p15:clr>
        </p15:guide>
        <p15:guide id="5" orient="horz" pos="902">
          <p15:clr>
            <a:srgbClr val="F26B43"/>
          </p15:clr>
        </p15:guide>
        <p15:guide id="6" orient="horz" pos="3872">
          <p15:clr>
            <a:srgbClr val="F26B43"/>
          </p15:clr>
        </p15:guide>
        <p15:guide id="7" orient="horz" pos="402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Слайд think-cell" r:id="rId25" imgW="530" imgH="531" progId="TCLayout.ActiveDocument.1">
                  <p:embed/>
                </p:oleObj>
              </mc:Choice>
              <mc:Fallback>
                <p:oleObj name="Слайд think-cell" r:id="rId25" imgW="530" imgH="531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476" y="1438401"/>
            <a:ext cx="11449050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Текст слайда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60000" y="6450632"/>
            <a:ext cx="3901440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82400" y="6450632"/>
            <a:ext cx="238125" cy="12311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r">
              <a:defRPr sz="800" b="0" i="0">
                <a:solidFill>
                  <a:srgbClr val="5A5A5A"/>
                </a:solidFill>
                <a:latin typeface="Verdana"/>
                <a:cs typeface="Verdana"/>
              </a:defRPr>
            </a:lvl1pPr>
          </a:lstStyle>
          <a:p>
            <a:pPr marL="23104" marR="0" lvl="0" indent="0" algn="r" defTabSz="554401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ru-RU" sz="800" b="0" i="0" u="none" strike="noStrike" kern="1200" cap="none" spc="12" normalizeH="0" baseline="0" noProof="0" smtClean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Verdana"/>
                <a:ea typeface="+mn-ea"/>
              </a:rPr>
              <a:pPr marL="23104" marR="0" lvl="0" indent="0" algn="r" defTabSz="554401" rtl="0" eaLnBrk="1" fontAlgn="auto" latinLnBrk="0" hangingPunct="1">
                <a:lnSpc>
                  <a:spcPct val="100000"/>
                </a:lnSpc>
                <a:spcBef>
                  <a:spcPts val="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800" b="0" i="0" u="none" strike="noStrike" kern="1200" cap="none" spc="12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7" name="bg object 16"/>
          <p:cNvSpPr/>
          <p:nvPr userDrawn="1"/>
        </p:nvSpPr>
        <p:spPr>
          <a:xfrm>
            <a:off x="11950548" y="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57215">
                <a:moveTo>
                  <a:pt x="397893" y="0"/>
                </a:moveTo>
                <a:lnTo>
                  <a:pt x="0" y="0"/>
                </a:lnTo>
                <a:lnTo>
                  <a:pt x="0" y="5657042"/>
                </a:lnTo>
                <a:lnTo>
                  <a:pt x="397893" y="5657042"/>
                </a:lnTo>
                <a:lnTo>
                  <a:pt x="397893" y="0"/>
                </a:lnTo>
                <a:close/>
              </a:path>
            </a:pathLst>
          </a:custGeom>
          <a:solidFill>
            <a:srgbClr val="A0EDFF"/>
          </a:solidFill>
        </p:spPr>
        <p:txBody>
          <a:bodyPr wrap="square" lIns="0" tIns="0" rIns="0" bIns="0" rtlCol="0"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bg object 17"/>
          <p:cNvSpPr/>
          <p:nvPr userDrawn="1"/>
        </p:nvSpPr>
        <p:spPr>
          <a:xfrm>
            <a:off x="11950548" y="3427200"/>
            <a:ext cx="241452" cy="3430800"/>
          </a:xfrm>
          <a:custGeom>
            <a:avLst/>
            <a:gdLst/>
            <a:ahLst/>
            <a:cxnLst/>
            <a:rect l="l" t="t" r="r" b="b"/>
            <a:pathLst>
              <a:path w="398144" h="5640070">
                <a:moveTo>
                  <a:pt x="397893" y="0"/>
                </a:moveTo>
                <a:lnTo>
                  <a:pt x="0" y="0"/>
                </a:lnTo>
                <a:lnTo>
                  <a:pt x="0" y="5639556"/>
                </a:lnTo>
                <a:lnTo>
                  <a:pt x="397893" y="5639556"/>
                </a:lnTo>
                <a:lnTo>
                  <a:pt x="397893" y="0"/>
                </a:lnTo>
                <a:close/>
              </a:path>
            </a:pathLst>
          </a:custGeom>
          <a:solidFill>
            <a:srgbClr val="37EE50"/>
          </a:solidFill>
        </p:spPr>
        <p:txBody>
          <a:bodyPr wrap="square" lIns="0" tIns="0" rIns="0" bIns="0" rtlCol="0"/>
          <a:lstStyle/>
          <a:p>
            <a:pPr marL="0" marR="0" lvl="0" indent="0" algn="l" defTabSz="554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ru-RU" dirty="0" smtClean="0"/>
              <a:t>Заголовок слайда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05" y="6400374"/>
            <a:ext cx="1683387" cy="2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8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  <p:sldLayoutId id="2147483853" r:id="rId17"/>
    <p:sldLayoutId id="2147483854" r:id="rId18"/>
    <p:sldLayoutId id="2147483855" r:id="rId19"/>
    <p:sldLayoutId id="2147483856" r:id="rId20"/>
    <p:sldLayoutId id="2147483857" r:id="rId21"/>
  </p:sldLayoutIdLst>
  <p:timing>
    <p:tnLst>
      <p:par>
        <p:cTn id="1" dur="indefinite" restart="never" nodeType="tmRoot"/>
      </p:par>
    </p:tnLst>
  </p:timing>
  <p:hf hdr="0" dt="0"/>
  <p:txStyles>
    <p:titleStyle>
      <a:lvl1pPr>
        <a:defRPr sz="2800" baseline="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>
        <a:spcAft>
          <a:spcPts val="600"/>
        </a:spcAft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0">
          <p15:clr>
            <a:srgbClr val="F26B43"/>
          </p15:clr>
        </p15:guide>
        <p15:guide id="4" orient="horz" pos="781">
          <p15:clr>
            <a:srgbClr val="F26B43"/>
          </p15:clr>
        </p15:guide>
        <p15:guide id="5" orient="horz" pos="902">
          <p15:clr>
            <a:srgbClr val="F26B43"/>
          </p15:clr>
        </p15:guide>
        <p15:guide id="6" orient="horz" pos="3872">
          <p15:clr>
            <a:srgbClr val="F26B43"/>
          </p15:clr>
        </p15:guide>
        <p15:guide id="7" orient="horz" pos="402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4.png"/><Relationship Id="rId21" Type="http://schemas.openxmlformats.org/officeDocument/2006/relationships/image" Target="../media/image41.png"/><Relationship Id="rId7" Type="http://schemas.openxmlformats.org/officeDocument/2006/relationships/image" Target="../media/image12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3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png"/><Relationship Id="rId11" Type="http://schemas.microsoft.com/office/2007/relationships/hdphoto" Target="../media/hdphoto2.wdp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4.wdp"/><Relationship Id="rId5" Type="http://schemas.openxmlformats.org/officeDocument/2006/relationships/image" Target="../media/image65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4.wmf"/><Relationship Id="rId4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3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8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05" b="48746"/>
          <a:stretch/>
        </p:blipFill>
        <p:spPr>
          <a:xfrm>
            <a:off x="0" y="0"/>
            <a:ext cx="12206590" cy="68579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3392" y="3573016"/>
            <a:ext cx="4114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апрель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2024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г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.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Заголовок 12"/>
          <p:cNvSpPr txBox="1">
            <a:spLocks/>
          </p:cNvSpPr>
          <p:nvPr/>
        </p:nvSpPr>
        <p:spPr>
          <a:xfrm>
            <a:off x="695400" y="1844824"/>
            <a:ext cx="11305256" cy="159645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542925">
              <a:lnSpc>
                <a:spcPct val="80000"/>
              </a:lnSpc>
              <a:defRPr sz="7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Bef>
                <a:spcPts val="600"/>
              </a:spcBef>
              <a:tabLst>
                <a:tab pos="5291138" algn="l"/>
              </a:tabLst>
            </a:pPr>
            <a:r>
              <a:rPr lang="ru-RU" sz="4000" b="1" kern="0" dirty="0" smtClean="0"/>
              <a:t>Нефтегазохимическая промышленность Евразии: </a:t>
            </a:r>
          </a:p>
          <a:p>
            <a:pPr>
              <a:spcBef>
                <a:spcPts val="600"/>
              </a:spcBef>
              <a:tabLst>
                <a:tab pos="5291138" algn="l"/>
              </a:tabLst>
            </a:pPr>
            <a:r>
              <a:rPr lang="ru-RU" sz="4000" i="1" kern="0" dirty="0"/>
              <a:t>перспективы углубления переработки</a:t>
            </a:r>
            <a:endParaRPr lang="ru-RU" sz="4000" i="1" kern="0" dirty="0" smtClean="0"/>
          </a:p>
        </p:txBody>
      </p:sp>
    </p:spTree>
    <p:extLst>
      <p:ext uri="{BB962C8B-B14F-4D97-AF65-F5344CB8AC3E}">
        <p14:creationId xmlns:p14="http://schemas.microsoft.com/office/powerpoint/2010/main" val="269554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10</a:t>
            </a:fld>
            <a:endParaRPr lang="ru-RU" spc="12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Значительный </a:t>
            </a:r>
            <a:r>
              <a:rPr lang="ru-RU" dirty="0"/>
              <a:t>потенциал </a:t>
            </a:r>
            <a:r>
              <a:rPr lang="ru-RU" dirty="0" smtClean="0"/>
              <a:t>расширения глобального спроса </a:t>
            </a:r>
            <a:r>
              <a:rPr lang="ru-RU" dirty="0"/>
              <a:t>на продукцию нефтегазохимии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37734406"/>
              </p:ext>
            </p:extLst>
          </p:nvPr>
        </p:nvGraphicFramePr>
        <p:xfrm>
          <a:off x="378633" y="1832427"/>
          <a:ext cx="5119448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35360" y="6092155"/>
            <a:ext cx="145447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i="1" dirty="0" smtClean="0"/>
              <a:t>Источник: </a:t>
            </a:r>
            <a:r>
              <a:rPr lang="en-US" sz="600" i="1" dirty="0" smtClean="0"/>
              <a:t>IEA, Statista</a:t>
            </a:r>
            <a:r>
              <a:rPr lang="ru-RU" sz="600" i="1" dirty="0" smtClean="0"/>
              <a:t> </a:t>
            </a:r>
            <a:endParaRPr lang="ru-RU" sz="600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1474" y="1688412"/>
            <a:ext cx="5126607" cy="439248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3393" y="1529182"/>
            <a:ext cx="453650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/>
              <a:t>Потребление полимеров на душу населения</a:t>
            </a:r>
            <a:endParaRPr lang="ru-RU" sz="1200" b="1" i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717316" y="1944691"/>
            <a:ext cx="0" cy="3920184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трелка вправо 10"/>
          <p:cNvSpPr/>
          <p:nvPr/>
        </p:nvSpPr>
        <p:spPr>
          <a:xfrm>
            <a:off x="5498081" y="1688411"/>
            <a:ext cx="289243" cy="4403743"/>
          </a:xfrm>
          <a:prstGeom prst="rightArrow">
            <a:avLst>
              <a:gd name="adj1" fmla="val 100000"/>
              <a:gd name="adj2" fmla="val 20188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5507" y="2287301"/>
            <a:ext cx="14401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20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х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25507" y="2926817"/>
            <a:ext cx="14401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10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х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25508" y="1609443"/>
            <a:ext cx="58031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Развитые экономики мира потребляют сегодня больше нефтегазохимических продуктов на душу населения, чем развивающиеся страны:</a:t>
            </a:r>
            <a:endParaRPr lang="ru-RU" sz="1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168008" y="3861048"/>
            <a:ext cx="58751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Развивающиеся страны </a:t>
            </a:r>
            <a:r>
              <a:rPr lang="ru-RU" sz="1200" i="1" dirty="0" smtClean="0"/>
              <a:t>(в </a:t>
            </a:r>
            <a:r>
              <a:rPr lang="ru-RU" sz="1200" i="1" dirty="0" err="1" smtClean="0"/>
              <a:t>т.ч</a:t>
            </a:r>
            <a:r>
              <a:rPr lang="ru-RU" sz="1200" i="1" dirty="0" smtClean="0"/>
              <a:t>. быстро развивающиеся Индия, Индонезия, Китай)</a:t>
            </a:r>
            <a:r>
              <a:rPr lang="ru-RU" sz="1400" b="1" dirty="0" smtClean="0"/>
              <a:t> </a:t>
            </a:r>
            <a:r>
              <a:rPr lang="ru-RU" sz="1400" b="1" dirty="0"/>
              <a:t>будут наращивать потребление полимеров до </a:t>
            </a:r>
            <a:r>
              <a:rPr lang="ru-RU" sz="1400" b="1" dirty="0" smtClean="0"/>
              <a:t>2050 гг.</a:t>
            </a:r>
            <a:endParaRPr lang="ru-RU" sz="1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565668" y="2659463"/>
            <a:ext cx="43629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больше пластика на душу населения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565668" y="3304668"/>
            <a:ext cx="43629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больше удобрений</a:t>
            </a:r>
            <a:r>
              <a:rPr lang="ru-RU" sz="1200" dirty="0"/>
              <a:t> на душу населения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5953437" y="1792618"/>
            <a:ext cx="142562" cy="372315"/>
          </a:xfrm>
          <a:prstGeom prst="rightArrow">
            <a:avLst>
              <a:gd name="adj1" fmla="val 100000"/>
              <a:gd name="adj2" fmla="val 201887"/>
            </a:avLst>
          </a:prstGeom>
          <a:noFill/>
          <a:ln>
            <a:solidFill>
              <a:srgbClr val="A0E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953437" y="3924260"/>
            <a:ext cx="142562" cy="372315"/>
          </a:xfrm>
          <a:prstGeom prst="rightArrow">
            <a:avLst>
              <a:gd name="adj1" fmla="val 100000"/>
              <a:gd name="adj2" fmla="val 201887"/>
            </a:avLst>
          </a:prstGeom>
          <a:noFill/>
          <a:ln>
            <a:solidFill>
              <a:srgbClr val="A0E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935760" y="5846573"/>
            <a:ext cx="156232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кг на душу населения</a:t>
            </a:r>
            <a:endParaRPr lang="ru-RU" sz="900" b="1" i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125507" y="5343015"/>
            <a:ext cx="144016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50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565668" y="5549427"/>
            <a:ext cx="4362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dirty="0"/>
              <a:t>прироста мирового спроса на сырую нефть будет обеспечиваться </a:t>
            </a:r>
            <a:r>
              <a:rPr lang="ru-RU" sz="1200" dirty="0" smtClean="0"/>
              <a:t>нефтегазохимией (14% на сегодня)</a:t>
            </a:r>
            <a:endParaRPr lang="ru-RU" sz="1200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5953437" y="4850301"/>
            <a:ext cx="142562" cy="372315"/>
          </a:xfrm>
          <a:prstGeom prst="rightArrow">
            <a:avLst>
              <a:gd name="adj1" fmla="val 100000"/>
              <a:gd name="adj2" fmla="val 201887"/>
            </a:avLst>
          </a:prstGeom>
          <a:noFill/>
          <a:ln>
            <a:solidFill>
              <a:srgbClr val="A0E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125508" y="4774849"/>
            <a:ext cx="5875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Нефтегазохимия станет главным двигателем спроса на нефть к 2050 г.</a:t>
            </a:r>
            <a:endParaRPr lang="ru-RU" sz="1400" b="1" dirty="0"/>
          </a:p>
        </p:txBody>
      </p:sp>
      <p:sp>
        <p:nvSpPr>
          <p:cNvPr id="25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4260000" y="6450632"/>
            <a:ext cx="3901440" cy="123111"/>
          </a:xfrm>
        </p:spPr>
        <p:txBody>
          <a:bodyPr/>
          <a:lstStyle/>
          <a:p>
            <a:r>
              <a:rPr lang="ru-RU" dirty="0"/>
              <a:t>Почему нефтегазохимия перспективна?</a:t>
            </a:r>
          </a:p>
        </p:txBody>
      </p:sp>
    </p:spTree>
    <p:extLst>
      <p:ext uri="{BB962C8B-B14F-4D97-AF65-F5344CB8AC3E}">
        <p14:creationId xmlns:p14="http://schemas.microsoft.com/office/powerpoint/2010/main" val="337199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11</a:t>
            </a:fld>
            <a:endParaRPr lang="ru-RU" spc="1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78686" y="1705528"/>
            <a:ext cx="6575901" cy="1241201"/>
          </a:xfrm>
          <a:prstGeom prst="rect">
            <a:avLst/>
          </a:prstGeom>
          <a:solidFill>
            <a:srgbClr val="D7F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6" name="Прямоугольник 5"/>
          <p:cNvSpPr/>
          <p:nvPr/>
        </p:nvSpPr>
        <p:spPr>
          <a:xfrm>
            <a:off x="1043858" y="1380560"/>
            <a:ext cx="4135516" cy="304859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7" name="TextBox 6"/>
          <p:cNvSpPr txBox="1"/>
          <p:nvPr/>
        </p:nvSpPr>
        <p:spPr>
          <a:xfrm>
            <a:off x="1043858" y="1406275"/>
            <a:ext cx="40901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ВЫСОКОТЕХНОЛОГИЧНЫЕ</a:t>
            </a:r>
            <a:endParaRPr lang="ru-RU" sz="1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858" y="1705528"/>
            <a:ext cx="4135516" cy="12412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9" name="Прямоугольник 8"/>
          <p:cNvSpPr/>
          <p:nvPr/>
        </p:nvSpPr>
        <p:spPr>
          <a:xfrm>
            <a:off x="1043858" y="2960303"/>
            <a:ext cx="4135516" cy="3048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0" name="Прямоугольник 9"/>
          <p:cNvSpPr/>
          <p:nvPr/>
        </p:nvSpPr>
        <p:spPr>
          <a:xfrm>
            <a:off x="1043858" y="3278628"/>
            <a:ext cx="4135516" cy="12679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1" name="TextBox 10"/>
          <p:cNvSpPr txBox="1"/>
          <p:nvPr/>
        </p:nvSpPr>
        <p:spPr>
          <a:xfrm>
            <a:off x="1043858" y="2986018"/>
            <a:ext cx="40901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СРЕДНЕТЕХНОЛОГИЧНЫЕ</a:t>
            </a:r>
            <a:endParaRPr lang="ru-RU" sz="1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557173" cy="861774"/>
          </a:xfrm>
        </p:spPr>
        <p:txBody>
          <a:bodyPr/>
          <a:lstStyle/>
          <a:p>
            <a:r>
              <a:rPr lang="ru-RU" dirty="0" smtClean="0"/>
              <a:t>Нефтегазохимия способна внести значительный вклад в диверсификацию экономики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43858" y="4876279"/>
            <a:ext cx="4135516" cy="13866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4" name="Прямоугольник 13"/>
          <p:cNvSpPr/>
          <p:nvPr/>
        </p:nvSpPr>
        <p:spPr>
          <a:xfrm>
            <a:off x="1043858" y="4557895"/>
            <a:ext cx="4135516" cy="30485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5" name="TextBox 14"/>
          <p:cNvSpPr txBox="1"/>
          <p:nvPr/>
        </p:nvSpPr>
        <p:spPr>
          <a:xfrm>
            <a:off x="1043858" y="4583610"/>
            <a:ext cx="40901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НИЗКОТЕХНОЛОГИЧНЫЕ</a:t>
            </a:r>
            <a:endParaRPr lang="ru-RU" sz="1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90121" y="4952813"/>
            <a:ext cx="1533578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Продукты питания</a:t>
            </a:r>
            <a:endParaRPr lang="ru-RU" sz="900" dirty="0"/>
          </a:p>
        </p:txBody>
      </p:sp>
      <p:sp>
        <p:nvSpPr>
          <p:cNvPr id="17" name="TextBox 16"/>
          <p:cNvSpPr txBox="1"/>
          <p:nvPr/>
        </p:nvSpPr>
        <p:spPr>
          <a:xfrm>
            <a:off x="3590121" y="5289692"/>
            <a:ext cx="1533578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Напитки</a:t>
            </a:r>
            <a:endParaRPr lang="ru-RU" sz="900" dirty="0"/>
          </a:p>
        </p:txBody>
      </p:sp>
      <p:sp>
        <p:nvSpPr>
          <p:cNvPr id="18" name="TextBox 17"/>
          <p:cNvSpPr txBox="1"/>
          <p:nvPr/>
        </p:nvSpPr>
        <p:spPr>
          <a:xfrm>
            <a:off x="3590121" y="5624452"/>
            <a:ext cx="1533578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Табачные изделия</a:t>
            </a:r>
            <a:endParaRPr lang="ru-RU" sz="900" dirty="0"/>
          </a:p>
        </p:txBody>
      </p:sp>
      <p:sp>
        <p:nvSpPr>
          <p:cNvPr id="19" name="TextBox 18"/>
          <p:cNvSpPr txBox="1"/>
          <p:nvPr/>
        </p:nvSpPr>
        <p:spPr>
          <a:xfrm>
            <a:off x="3590121" y="5860335"/>
            <a:ext cx="1533578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Легкая промышленность</a:t>
            </a:r>
            <a:endParaRPr lang="ru-RU" sz="900" dirty="0"/>
          </a:p>
        </p:txBody>
      </p:sp>
      <p:sp>
        <p:nvSpPr>
          <p:cNvPr id="20" name="TextBox 19"/>
          <p:cNvSpPr txBox="1"/>
          <p:nvPr/>
        </p:nvSpPr>
        <p:spPr>
          <a:xfrm>
            <a:off x="1453815" y="4876638"/>
            <a:ext cx="1533578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Деревообработка и бумажная продукция</a:t>
            </a:r>
            <a:endParaRPr lang="ru-RU" sz="900" dirty="0"/>
          </a:p>
        </p:txBody>
      </p:sp>
      <p:sp>
        <p:nvSpPr>
          <p:cNvPr id="21" name="TextBox 20"/>
          <p:cNvSpPr txBox="1"/>
          <p:nvPr/>
        </p:nvSpPr>
        <p:spPr>
          <a:xfrm>
            <a:off x="1453815" y="5213517"/>
            <a:ext cx="1533577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Нефтепереработка и производство топлива</a:t>
            </a:r>
            <a:endParaRPr lang="ru-RU" sz="900" dirty="0"/>
          </a:p>
        </p:txBody>
      </p:sp>
      <p:sp>
        <p:nvSpPr>
          <p:cNvPr id="22" name="TextBox 21"/>
          <p:cNvSpPr txBox="1"/>
          <p:nvPr/>
        </p:nvSpPr>
        <p:spPr>
          <a:xfrm>
            <a:off x="1453815" y="5548277"/>
            <a:ext cx="1533577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Производство металлоизделий</a:t>
            </a:r>
            <a:endParaRPr lang="ru-RU" sz="9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4944533"/>
            <a:ext cx="245885" cy="27047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5281412"/>
            <a:ext cx="245885" cy="2704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5616172"/>
            <a:ext cx="245885" cy="27047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5928230"/>
            <a:ext cx="245885" cy="27047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4944533"/>
            <a:ext cx="245885" cy="27047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5281412"/>
            <a:ext cx="245885" cy="27047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5616172"/>
            <a:ext cx="245885" cy="27047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5928230"/>
            <a:ext cx="245885" cy="27047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453815" y="5936510"/>
            <a:ext cx="1533578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Производство мебели</a:t>
            </a:r>
            <a:endParaRPr lang="ru-RU" sz="900" dirty="0"/>
          </a:p>
        </p:txBody>
      </p:sp>
      <p:sp>
        <p:nvSpPr>
          <p:cNvPr id="32" name="TextBox 31"/>
          <p:cNvSpPr txBox="1"/>
          <p:nvPr/>
        </p:nvSpPr>
        <p:spPr>
          <a:xfrm>
            <a:off x="1453815" y="3269069"/>
            <a:ext cx="1533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/>
              <a:t>Резино</a:t>
            </a:r>
            <a:r>
              <a:rPr lang="ru-RU" sz="900" dirty="0"/>
              <a:t>-технические изделия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53815" y="3621287"/>
            <a:ext cx="1533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Строительные материалы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53815" y="3932679"/>
            <a:ext cx="1533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Цветная и черная металлургия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90121" y="3269069"/>
            <a:ext cx="157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Ремонт и установка машин и оборудования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53815" y="4280086"/>
            <a:ext cx="1579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Производство игрушек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590121" y="3621287"/>
            <a:ext cx="156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Производство ювелирных изделий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90121" y="3996330"/>
            <a:ext cx="156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Спортивное </a:t>
            </a:r>
            <a:r>
              <a:rPr lang="ru-RU" sz="900" dirty="0" smtClean="0"/>
              <a:t>оборудование</a:t>
            </a:r>
            <a:endParaRPr lang="ru-RU" sz="900" dirty="0"/>
          </a:p>
        </p:txBody>
      </p:sp>
      <p:sp>
        <p:nvSpPr>
          <p:cNvPr id="39" name="TextBox 38"/>
          <p:cNvSpPr txBox="1"/>
          <p:nvPr/>
        </p:nvSpPr>
        <p:spPr>
          <a:xfrm>
            <a:off x="1453814" y="1776219"/>
            <a:ext cx="1780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accent1">
                    <a:lumMod val="50000"/>
                  </a:schemeClr>
                </a:solidFill>
              </a:rPr>
              <a:t>ХИМИЯ И НЕФТЕХИМИЯ</a:t>
            </a:r>
            <a:endParaRPr lang="ru-RU" sz="9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53815" y="2078081"/>
            <a:ext cx="1533578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Фармацевтика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3318498"/>
            <a:ext cx="245885" cy="27047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3670716"/>
            <a:ext cx="245885" cy="27047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3975282"/>
            <a:ext cx="245885" cy="27047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3318498"/>
            <a:ext cx="245885" cy="27047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4272134"/>
            <a:ext cx="245885" cy="270474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3670716"/>
            <a:ext cx="245885" cy="27047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4045759"/>
            <a:ext cx="245885" cy="27047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1728780"/>
            <a:ext cx="245885" cy="27047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2069801"/>
            <a:ext cx="245885" cy="270474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1043856" y="6265966"/>
            <a:ext cx="1379736" cy="1846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0"/>
              </a:spcAft>
            </a:pPr>
            <a:r>
              <a:rPr lang="ru-RU" sz="6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*По классификации ЮНИДО</a:t>
            </a:r>
            <a:endParaRPr lang="ru-RU" sz="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590121" y="1725071"/>
            <a:ext cx="1533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Компьютеры и электроника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90121" y="2149543"/>
            <a:ext cx="157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Электрическое оборудование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53815" y="2702809"/>
            <a:ext cx="15650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Автомобилестроение</a:t>
            </a:r>
            <a:endParaRPr lang="ru-RU" sz="900" dirty="0"/>
          </a:p>
        </p:txBody>
      </p:sp>
      <p:sp>
        <p:nvSpPr>
          <p:cNvPr id="54" name="TextBox 53"/>
          <p:cNvSpPr txBox="1"/>
          <p:nvPr/>
        </p:nvSpPr>
        <p:spPr>
          <a:xfrm>
            <a:off x="3590121" y="2541808"/>
            <a:ext cx="157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ЖД оборудование и транспорт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1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1774500"/>
            <a:ext cx="245885" cy="270474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2198972"/>
            <a:ext cx="245885" cy="27047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2694529"/>
            <a:ext cx="245885" cy="270474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89968" y="2591237"/>
            <a:ext cx="245885" cy="270474"/>
          </a:xfrm>
          <a:prstGeom prst="rect">
            <a:avLst/>
          </a:prstGeom>
        </p:spPr>
      </p:pic>
      <p:sp>
        <p:nvSpPr>
          <p:cNvPr id="59" name="Стрелка вверх 58"/>
          <p:cNvSpPr/>
          <p:nvPr/>
        </p:nvSpPr>
        <p:spPr>
          <a:xfrm>
            <a:off x="370288" y="1380559"/>
            <a:ext cx="472587" cy="4882404"/>
          </a:xfrm>
          <a:prstGeom prst="upArrow">
            <a:avLst>
              <a:gd name="adj1" fmla="val 65795"/>
              <a:gd name="adj2" fmla="val 631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1453815" y="2422796"/>
            <a:ext cx="15846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Тяжелое оборудование</a:t>
            </a: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2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805" y="2402975"/>
            <a:ext cx="245885" cy="270474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5920978" y="1879178"/>
            <a:ext cx="600767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ИМПУЛЬС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ЭКОНОМИКИ </a:t>
            </a:r>
          </a:p>
          <a:p>
            <a:pPr marL="357188" indent="-3571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КАЧЕСТВЕННАЯ ДИВЕРСИФИКАЦИЯ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7188" indent="-3571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ПРЕОДОЛЕНИЕ «ЭФФЕКТА КОЛЛЕИ»</a:t>
            </a: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5451068" y="1705528"/>
            <a:ext cx="469910" cy="1241201"/>
          </a:xfrm>
          <a:prstGeom prst="rightArrow">
            <a:avLst>
              <a:gd name="adj1" fmla="val 100000"/>
              <a:gd name="adj2" fmla="val 641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трелка вправо 63"/>
          <p:cNvSpPr/>
          <p:nvPr/>
        </p:nvSpPr>
        <p:spPr>
          <a:xfrm>
            <a:off x="5450441" y="1705528"/>
            <a:ext cx="271225" cy="1241201"/>
          </a:xfrm>
          <a:prstGeom prst="rightArrow">
            <a:avLst>
              <a:gd name="adj1" fmla="val 100000"/>
              <a:gd name="adj2" fmla="val 201887"/>
            </a:avLst>
          </a:prstGeom>
          <a:solidFill>
            <a:srgbClr val="D7F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7680243" y="3612010"/>
            <a:ext cx="403238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объему капитальных вложений на одного занятого среди обрабатывающих отраслей </a:t>
            </a:r>
            <a:r>
              <a:rPr lang="ru-RU" sz="105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промышленности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682041" y="3446027"/>
            <a:ext cx="1941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 smtClean="0">
                <a:solidFill>
                  <a:srgbClr val="00B050"/>
                </a:solidFill>
              </a:rPr>
              <a:t>1 </a:t>
            </a:r>
            <a:r>
              <a:rPr lang="ru-RU" sz="1600" b="1" dirty="0">
                <a:solidFill>
                  <a:srgbClr val="00B050"/>
                </a:solidFill>
              </a:rPr>
              <a:t>МЕСТО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7752184" y="4293096"/>
            <a:ext cx="40323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добавленной стоимости после </a:t>
            </a:r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фармацевтической </a:t>
            </a: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промышленности</a:t>
            </a:r>
            <a:endParaRPr lang="ru-RU" sz="1100" i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5682041" y="4121919"/>
            <a:ext cx="1941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>
                <a:solidFill>
                  <a:srgbClr val="00B050"/>
                </a:solidFill>
              </a:rPr>
              <a:t>2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</a:rPr>
              <a:t>МЕСТО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CE71E72F-C1F2-4B24-B290-6E89686503AC}"/>
              </a:ext>
            </a:extLst>
          </p:cNvPr>
          <p:cNvSpPr/>
          <p:nvPr/>
        </p:nvSpPr>
        <p:spPr>
          <a:xfrm>
            <a:off x="7752184" y="5661248"/>
            <a:ext cx="40323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новых рабочих </a:t>
            </a:r>
            <a:r>
              <a:rPr lang="ru-RU" sz="1100" i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мест </a:t>
            </a:r>
            <a:r>
              <a:rPr lang="ru-RU" sz="1100" i="1" dirty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смежных </a:t>
            </a:r>
            <a:r>
              <a:rPr lang="ru-RU" sz="1100" i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отраслях при создании 1 рабочего места в отрасли</a:t>
            </a:r>
            <a:endParaRPr lang="en-US" sz="1100" i="1" dirty="0">
              <a:solidFill>
                <a:schemeClr val="tx1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682041" y="5537669"/>
            <a:ext cx="1941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rgbClr val="00B050"/>
                </a:solidFill>
              </a:rPr>
              <a:t>2</a:t>
            </a:r>
            <a:r>
              <a:rPr lang="en-US" sz="2000" dirty="0">
                <a:solidFill>
                  <a:srgbClr val="00B050"/>
                </a:solidFill>
              </a:rPr>
              <a:t>-</a:t>
            </a:r>
            <a:r>
              <a:rPr lang="en-US" sz="3600" b="1" dirty="0">
                <a:solidFill>
                  <a:srgbClr val="00B050"/>
                </a:solidFill>
              </a:rPr>
              <a:t>7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CE71E72F-C1F2-4B24-B290-6E89686503AC}"/>
              </a:ext>
            </a:extLst>
          </p:cNvPr>
          <p:cNvSpPr/>
          <p:nvPr/>
        </p:nvSpPr>
        <p:spPr>
          <a:xfrm>
            <a:off x="7752184" y="5013176"/>
            <a:ext cx="40323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прирост валового выпуска на </a:t>
            </a: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долл. </a:t>
            </a:r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выпуска в отрасли</a:t>
            </a:r>
            <a:r>
              <a:rPr lang="ru-RU" sz="800" i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endParaRPr lang="en-US" sz="1100" i="1" dirty="0">
              <a:solidFill>
                <a:schemeClr val="tx1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607991" y="4923258"/>
            <a:ext cx="20001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B050"/>
                </a:solidFill>
              </a:rPr>
              <a:t>1</a:t>
            </a:r>
            <a:r>
              <a:rPr lang="ru-RU" sz="2000" dirty="0" smtClean="0">
                <a:solidFill>
                  <a:srgbClr val="00B050"/>
                </a:solidFill>
              </a:rPr>
              <a:t>,</a:t>
            </a:r>
            <a:r>
              <a:rPr lang="ru-RU" sz="2800" b="1" dirty="0" smtClean="0">
                <a:solidFill>
                  <a:srgbClr val="00B050"/>
                </a:solidFill>
              </a:rPr>
              <a:t>95</a:t>
            </a:r>
            <a:r>
              <a:rPr lang="ru-RU" sz="2000" dirty="0" smtClean="0">
                <a:solidFill>
                  <a:srgbClr val="00B050"/>
                </a:solidFill>
              </a:rPr>
              <a:t>-</a:t>
            </a:r>
            <a:r>
              <a:rPr lang="ru-RU" sz="2800" b="1" dirty="0" smtClean="0">
                <a:solidFill>
                  <a:srgbClr val="00B050"/>
                </a:solidFill>
              </a:rPr>
              <a:t>2</a:t>
            </a:r>
            <a:r>
              <a:rPr lang="ru-RU" sz="2000" dirty="0" smtClean="0">
                <a:solidFill>
                  <a:srgbClr val="00B050"/>
                </a:solidFill>
              </a:rPr>
              <a:t>,</a:t>
            </a:r>
            <a:r>
              <a:rPr lang="ru-RU" sz="2800" b="1" dirty="0" smtClean="0">
                <a:solidFill>
                  <a:srgbClr val="00B050"/>
                </a:solidFill>
              </a:rPr>
              <a:t>62 </a:t>
            </a:r>
            <a:r>
              <a:rPr lang="ru-RU" sz="1200" b="1" dirty="0" smtClean="0">
                <a:solidFill>
                  <a:srgbClr val="00B050"/>
                </a:solidFill>
              </a:rPr>
              <a:t>долл. </a:t>
            </a:r>
            <a:endParaRPr lang="ru-RU" sz="1200" b="1" dirty="0">
              <a:solidFill>
                <a:srgbClr val="00B050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489730" y="3312237"/>
            <a:ext cx="6330796" cy="2950725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 rot="16200000">
            <a:off x="4289027" y="4728117"/>
            <a:ext cx="2422580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700" i="1" dirty="0" smtClean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мультипликативные эффекты от развития нефтегазохимии</a:t>
            </a:r>
            <a:endParaRPr lang="ru-RU" sz="800" i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7643643" y="3627962"/>
            <a:ext cx="0" cy="44228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7643643" y="4278998"/>
            <a:ext cx="0" cy="44228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7643643" y="5013188"/>
            <a:ext cx="0" cy="44228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7643643" y="5661811"/>
            <a:ext cx="0" cy="44228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6890932" y="3105034"/>
            <a:ext cx="352839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400" b="1" dirty="0">
                <a:solidFill>
                  <a:srgbClr val="0070C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НЕФТЕГАЗОХИМИЯ </a:t>
            </a:r>
            <a:r>
              <a:rPr lang="ru-RU" sz="1400" b="1" dirty="0" smtClean="0">
                <a:solidFill>
                  <a:srgbClr val="0070C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ЭТО:</a:t>
            </a:r>
            <a:endParaRPr lang="ru-RU" sz="1400" b="1" dirty="0">
              <a:solidFill>
                <a:srgbClr val="0070C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368403" y="1381755"/>
            <a:ext cx="65861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ЦЕЛИ РАЗВИТИЯ ВЫСОКОТЕХНОЛОГИЧНЫХ ОТРАСЛЕЙ:</a:t>
            </a:r>
            <a:endParaRPr lang="ru-RU" sz="1400" b="1" dirty="0">
              <a:solidFill>
                <a:srgbClr val="0070C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511196" y="6265966"/>
            <a:ext cx="1664924" cy="1846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0"/>
              </a:spcAft>
            </a:pPr>
            <a:r>
              <a:rPr lang="ru-RU" sz="6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**Для стран Евразийского региона</a:t>
            </a:r>
            <a:endParaRPr lang="ru-RU" sz="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4260000" y="6450632"/>
            <a:ext cx="3901440" cy="123111"/>
          </a:xfrm>
        </p:spPr>
        <p:txBody>
          <a:bodyPr/>
          <a:lstStyle/>
          <a:p>
            <a:r>
              <a:rPr lang="ru-RU" dirty="0"/>
              <a:t>Почему нефтегазохимия перспективна?</a:t>
            </a:r>
          </a:p>
        </p:txBody>
      </p:sp>
    </p:spTree>
    <p:extLst>
      <p:ext uri="{BB962C8B-B14F-4D97-AF65-F5344CB8AC3E}">
        <p14:creationId xmlns:p14="http://schemas.microsoft.com/office/powerpoint/2010/main" val="12840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12</a:t>
            </a:fld>
            <a:endParaRPr lang="ru-RU" spc="1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1772816"/>
            <a:ext cx="5400600" cy="355672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Оценка влияния полимеров </a:t>
            </a:r>
            <a:r>
              <a:rPr lang="ru-RU" dirty="0"/>
              <a:t>на окружающую </a:t>
            </a:r>
            <a:r>
              <a:rPr lang="ru-RU" dirty="0" smtClean="0"/>
              <a:t>среду должна быть комплексной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/>
          </p:nvPr>
        </p:nvGraphicFramePr>
        <p:xfrm>
          <a:off x="6300372" y="2230054"/>
          <a:ext cx="5256584" cy="2434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/>
          </p:nvPr>
        </p:nvGraphicFramePr>
        <p:xfrm>
          <a:off x="551384" y="2060848"/>
          <a:ext cx="525658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312024" y="4725144"/>
            <a:ext cx="5256584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Вторичная и последующая переработка пластиков выгодны из-за существенного снижения энергопотребления, при этом качество и свойства вторичных пластиков практически не уступают первичным</a:t>
            </a:r>
            <a:endParaRPr lang="ru-RU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23792" y="2492896"/>
            <a:ext cx="1332148" cy="2000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7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выбросы тонн СО</a:t>
            </a:r>
            <a:r>
              <a:rPr lang="ru-RU" sz="700" i="1" baseline="-250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sz="7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700" i="1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экв</a:t>
            </a:r>
            <a:r>
              <a:rPr lang="ru-RU" sz="7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sz="700" i="1" baseline="-25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9377" y="5498057"/>
            <a:ext cx="11142946" cy="7516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0FA7EA1-2EF7-4626-8D1F-E481FF37EA2E}"/>
              </a:ext>
            </a:extLst>
          </p:cNvPr>
          <p:cNvSpPr/>
          <p:nvPr/>
        </p:nvSpPr>
        <p:spPr>
          <a:xfrm>
            <a:off x="479376" y="5542642"/>
            <a:ext cx="11142947" cy="585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ОГРАНИЧЕННОЕ ВЛИЯНИЕ НА ЭКОЛОГИЮ С ПОЗИЦИИ ПЕРВИЧНЫХ </a:t>
            </a: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ПРОМЫШЛЕННЫХ </a:t>
            </a:r>
            <a:r>
              <a:rPr lang="ru-RU" sz="1600" b="1" dirty="0" smtClean="0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ВЫБРОСОВ И ПРИ ВТОРИЧНОЙ ПЕРЕРАБОТКЕ</a:t>
            </a:r>
            <a:endParaRPr lang="ru-RU" sz="1600" b="1" dirty="0">
              <a:solidFill>
                <a:schemeClr val="tx1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384" y="4869160"/>
            <a:ext cx="525658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Замещение энергоемких материалов позволит на первоначальном этапе снизить углеродный след промышленного производства</a:t>
            </a:r>
            <a:endParaRPr lang="ru-RU" sz="1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21723" y="1772816"/>
            <a:ext cx="5400600" cy="355672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552400" y="1535862"/>
            <a:ext cx="4752528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ДОЛЯ ЭНЕРГОПОТРЕБЛЕНИЯ ПРИ ПРОИЗВОДСТВЕ </a:t>
            </a:r>
            <a:br>
              <a:rPr lang="ru-RU" sz="105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5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ТОННЫ ВТОРИЧНОГО МАТЕРИАЛА ОТ УРОВНЯ ЭНЕРГОПОТРЕБЛЕНИЯ ПРИ ПРОИЗВОДСТВЕ ПЕРВИЧНОГО МАТЕРИАЛА</a:t>
            </a:r>
            <a:endParaRPr lang="ru-RU" sz="105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03412" y="1535862"/>
            <a:ext cx="4752528" cy="415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УГЛЕРОДНЫЙ СЛЕД ПРИ ПРОИЗВОДСТВЕ </a:t>
            </a:r>
            <a:br>
              <a:rPr lang="ru-RU" sz="105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5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ТОННЫ ПЕРВИЧНОГО МАТЕРИАЛА</a:t>
            </a:r>
            <a:endParaRPr lang="ru-RU" sz="1050" b="1" dirty="0"/>
          </a:p>
        </p:txBody>
      </p:sp>
      <p:sp>
        <p:nvSpPr>
          <p:cNvPr id="17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4260000" y="6450632"/>
            <a:ext cx="3901440" cy="123111"/>
          </a:xfrm>
        </p:spPr>
        <p:txBody>
          <a:bodyPr/>
          <a:lstStyle/>
          <a:p>
            <a:r>
              <a:rPr lang="ru-RU" dirty="0"/>
              <a:t>Почему нефтегазохимия перспективна?</a:t>
            </a:r>
          </a:p>
        </p:txBody>
      </p:sp>
    </p:spTree>
    <p:extLst>
      <p:ext uri="{BB962C8B-B14F-4D97-AF65-F5344CB8AC3E}">
        <p14:creationId xmlns:p14="http://schemas.microsoft.com/office/powerpoint/2010/main" val="3731262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13</a:t>
            </a:fld>
            <a:endParaRPr lang="ru-RU" spc="12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Кейс: Замена </a:t>
            </a:r>
            <a:r>
              <a:rPr lang="ru-RU" dirty="0"/>
              <a:t>металла полимерной продукцией </a:t>
            </a:r>
            <a:r>
              <a:rPr lang="ru-RU" dirty="0" smtClean="0"/>
              <a:t>в ЖКХ оказывает положительное влияние на экологию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1223" y="5451026"/>
            <a:ext cx="11090991" cy="7516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FA7EA1-2EF7-4626-8D1F-E481FF37EA2E}"/>
              </a:ext>
            </a:extLst>
          </p:cNvPr>
          <p:cNvSpPr/>
          <p:nvPr/>
        </p:nvSpPr>
        <p:spPr>
          <a:xfrm>
            <a:off x="521733" y="5495611"/>
            <a:ext cx="11100590" cy="585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ПОЛИМЕРОВ ПОЗВОЛЯЕТ ПОЛУЧИТЬ ДОПОЛНИТЕЛЬНЫЕ ЭКОЛОГИЧЕСКИЕ И ЭКОНОМИЧЕСКИЕ ЭФФЕКТЫ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939803430"/>
              </p:ext>
            </p:extLst>
          </p:nvPr>
        </p:nvGraphicFramePr>
        <p:xfrm>
          <a:off x="609872" y="1951360"/>
          <a:ext cx="5256584" cy="2712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09872" y="4701068"/>
            <a:ext cx="525658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Стеновые плиты из полимеров в 1 см и из железобетона практически в полметра имеют одинаковое сопротивление тепловым потерям</a:t>
            </a:r>
            <a:endParaRPr lang="ru-RU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7548" y="2204864"/>
            <a:ext cx="1811851" cy="6052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эквивалентная толщина*, м</a:t>
            </a:r>
          </a:p>
          <a:p>
            <a:pPr algn="ctr"/>
            <a:r>
              <a:rPr lang="ru-RU" sz="1000" i="1" baseline="-250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(при </a:t>
            </a:r>
            <a:r>
              <a:rPr lang="ru-RU" sz="1000" i="1" baseline="-25000" dirty="0">
                <a:latin typeface="Verdana" panose="020B0604030504040204" pitchFamily="34" charset="0"/>
                <a:cs typeface="Times New Roman" panose="02020603050405020304" pitchFamily="18" charset="0"/>
              </a:rPr>
              <a:t>сопротивлении теплопередаче в 4,2 м2 с/Вт</a:t>
            </a:r>
            <a:r>
              <a:rPr lang="ru-RU" sz="1000" i="1" baseline="-250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.)</a:t>
            </a:r>
            <a:endParaRPr lang="ru-RU" sz="1000" i="1" baseline="-25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31223" y="1772816"/>
            <a:ext cx="5400600" cy="34303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61900" y="1535862"/>
            <a:ext cx="4752528" cy="415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ЭКВИВАЛЕНТНАЯ ТОЛЩИНА ПРИ СОПРОТИВЛЕНИИ ТЕПЛОПЕРЕДАЧЕ ДЛЯ РАЗЛИЧНЫХ МАТЕРИАЛОВ</a:t>
            </a:r>
            <a:endParaRPr lang="ru-RU" sz="1050" b="1" dirty="0"/>
          </a:p>
        </p:txBody>
      </p:sp>
      <p:sp>
        <p:nvSpPr>
          <p:cNvPr id="36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4260000" y="6450632"/>
            <a:ext cx="3901440" cy="123111"/>
          </a:xfrm>
        </p:spPr>
        <p:txBody>
          <a:bodyPr/>
          <a:lstStyle/>
          <a:p>
            <a:r>
              <a:rPr lang="ru-RU" dirty="0"/>
              <a:t>Почему нефтегазохимия перспективна?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342199" y="3174085"/>
            <a:ext cx="16854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800" b="1" i="1" dirty="0" smtClean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11х</a:t>
            </a:r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дешевле</a:t>
            </a:r>
            <a:endParaRPr lang="ru-RU" sz="1200" b="1" i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9940126" y="3174085"/>
            <a:ext cx="1678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i="1" dirty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100% </a:t>
            </a:r>
            <a:r>
              <a:rPr lang="ru-RU" sz="12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коррозионно-стойкость</a:t>
            </a:r>
            <a:endParaRPr lang="ru-RU" sz="1200" b="1" i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342199" y="4441633"/>
            <a:ext cx="24444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химическая устойчивость </a:t>
            </a:r>
            <a:r>
              <a:rPr lang="ru-RU" sz="1200" b="1" i="1" dirty="0" smtClean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 smtClean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реагентам и почве</a:t>
            </a:r>
            <a:endParaRPr lang="ru-RU" sz="1200" b="1" i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8136544" y="3174085"/>
            <a:ext cx="16875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800" b="1" i="1" dirty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</a:t>
            </a:r>
            <a:r>
              <a:rPr lang="en-US" sz="1800" b="1" i="1" dirty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16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i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легче в весе</a:t>
            </a:r>
            <a:endParaRPr lang="ru-RU" sz="1200" b="1" i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9146683" y="4441633"/>
            <a:ext cx="2471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экологичность</a:t>
            </a:r>
            <a:r>
              <a:rPr lang="ru-RU" sz="12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latin typeface="Verdana" panose="020B0604030504040204" pitchFamily="34" charset="0"/>
                <a:cs typeface="Times New Roman" panose="02020603050405020304" pitchFamily="18" charset="0"/>
              </a:rPr>
              <a:t>полимеры не </a:t>
            </a:r>
            <a:r>
              <a:rPr lang="ru-RU" sz="12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зарастают и биологически устойчивы</a:t>
            </a:r>
            <a:endParaRPr lang="ru-RU" sz="1200" b="1" i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342199" y="2870684"/>
            <a:ext cx="1685472" cy="1054192"/>
          </a:xfrm>
          <a:prstGeom prst="rect">
            <a:avLst/>
          </a:prstGeom>
          <a:noFill/>
          <a:ln w="12700">
            <a:solidFill>
              <a:srgbClr val="23B4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9932955" y="2870684"/>
            <a:ext cx="1685472" cy="1054192"/>
          </a:xfrm>
          <a:prstGeom prst="rect">
            <a:avLst/>
          </a:prstGeom>
          <a:noFill/>
          <a:ln w="12700">
            <a:solidFill>
              <a:srgbClr val="23B4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138611" y="2870684"/>
            <a:ext cx="1685472" cy="1054192"/>
          </a:xfrm>
          <a:prstGeom prst="rect">
            <a:avLst/>
          </a:prstGeom>
          <a:noFill/>
          <a:ln w="12700">
            <a:solidFill>
              <a:srgbClr val="23B4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6935" y="2661157"/>
            <a:ext cx="396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529501" y="2661157"/>
            <a:ext cx="396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68683" y="2661157"/>
            <a:ext cx="396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8" name="Прямоугольник 47"/>
          <p:cNvSpPr/>
          <p:nvPr/>
        </p:nvSpPr>
        <p:spPr>
          <a:xfrm>
            <a:off x="6342199" y="4156459"/>
            <a:ext cx="2444484" cy="1054192"/>
          </a:xfrm>
          <a:prstGeom prst="rect">
            <a:avLst/>
          </a:prstGeom>
          <a:noFill/>
          <a:ln w="12700">
            <a:solidFill>
              <a:srgbClr val="23B4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9146683" y="4156459"/>
            <a:ext cx="2471744" cy="1054192"/>
          </a:xfrm>
          <a:prstGeom prst="rect">
            <a:avLst/>
          </a:prstGeom>
          <a:noFill/>
          <a:ln w="12700">
            <a:solidFill>
              <a:srgbClr val="23B4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66441" y="3986460"/>
            <a:ext cx="396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184555" y="3986460"/>
            <a:ext cx="396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2" name="Picture 2" descr="Труба чугунная — купить по выгодной цене в Челябинске с доставкой |  Уральская Стальная Компания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6794">
                        <a14:backgroundMark x1="25651" y1="79200" x2="25651" y2="79200"/>
                        <a14:backgroundMark x1="11222" y1="72800" x2="11222" y2="72800"/>
                        <a14:backgroundMark x1="6413" y1="74800" x2="6413" y2="74800"/>
                        <a14:backgroundMark x1="13427" y1="74000" x2="13427" y2="74000"/>
                        <a14:backgroundMark x1="27054" y1="77600" x2="27054" y2="77600"/>
                        <a14:backgroundMark x1="29259" y1="81200" x2="29259" y2="81200"/>
                        <a14:backgroundMark x1="84369" y1="21600" x2="84369" y2="21600"/>
                        <a14:backgroundMark x1="85571" y1="20400" x2="85571" y2="2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37" r="31782"/>
          <a:stretch/>
        </p:blipFill>
        <p:spPr bwMode="auto">
          <a:xfrm flipH="1">
            <a:off x="6536542" y="1488592"/>
            <a:ext cx="390029" cy="43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ТРУБА́ - sarvan group труба . ППР и ПВХ, полиэтиленовые трубы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backgroundMark x1="62901" y1="90129" x2="62901" y2="90129"/>
                        <a14:backgroundMark x1="57586" y1="90129" x2="57586" y2="93562"/>
                        <a14:backgroundMark x1="49280" y1="97854" x2="49280" y2="97854"/>
                        <a14:backgroundMark x1="30343" y1="96567" x2="30343" y2="96567"/>
                        <a14:backgroundMark x1="2436" y1="84120" x2="42303" y2="99571"/>
                        <a14:backgroundMark x1="60908" y1="89270" x2="75858" y2="914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54" r="13324" b="29522"/>
          <a:stretch/>
        </p:blipFill>
        <p:spPr bwMode="auto">
          <a:xfrm>
            <a:off x="6536542" y="1897431"/>
            <a:ext cx="344121" cy="29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7124654" y="1561770"/>
            <a:ext cx="219286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ЧУГУННЫЕ ТРУБЫ</a:t>
            </a:r>
            <a:endParaRPr lang="ru-RU" sz="1100" b="1" i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124654" y="1912215"/>
            <a:ext cx="219286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ПОЛИМЕРНЫЕ ТРУБЫ</a:t>
            </a:r>
            <a:endParaRPr lang="ru-RU" sz="1100" b="1" i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342199" y="2367927"/>
            <a:ext cx="52762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полимерных труб над чугунными:</a:t>
            </a:r>
            <a:endParaRPr lang="ru-RU" sz="1000" b="1" i="1" dirty="0"/>
          </a:p>
        </p:txBody>
      </p:sp>
      <p:sp>
        <p:nvSpPr>
          <p:cNvPr id="57" name="Левая фигурная скобка 56"/>
          <p:cNvSpPr/>
          <p:nvPr/>
        </p:nvSpPr>
        <p:spPr>
          <a:xfrm rot="16200000">
            <a:off x="8865849" y="-378493"/>
            <a:ext cx="236501" cy="5276229"/>
          </a:xfrm>
          <a:prstGeom prst="leftBrace">
            <a:avLst>
              <a:gd name="adj1" fmla="val 143846"/>
              <a:gd name="adj2" fmla="val 5000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Соединительная линия уступом 57"/>
          <p:cNvCxnSpPr>
            <a:stCxn id="54" idx="3"/>
            <a:endCxn id="55" idx="3"/>
          </p:cNvCxnSpPr>
          <p:nvPr/>
        </p:nvCxnSpPr>
        <p:spPr>
          <a:xfrm>
            <a:off x="9317522" y="1692575"/>
            <a:ext cx="12700" cy="350445"/>
          </a:xfrm>
          <a:prstGeom prst="bentConnector3">
            <a:avLst>
              <a:gd name="adj1" fmla="val 5119150"/>
            </a:avLst>
          </a:prstGeom>
          <a:ln w="76200">
            <a:solidFill>
              <a:srgbClr val="A0ED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0011884" y="1716665"/>
            <a:ext cx="15112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 замены материалов на полимеры</a:t>
            </a:r>
            <a:endParaRPr lang="ru-RU" sz="700" b="1" i="1" dirty="0"/>
          </a:p>
        </p:txBody>
      </p:sp>
    </p:spTree>
    <p:extLst>
      <p:ext uri="{BB962C8B-B14F-4D97-AF65-F5344CB8AC3E}">
        <p14:creationId xmlns:p14="http://schemas.microsoft.com/office/powerpoint/2010/main" val="750606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14</a:t>
            </a:fld>
            <a:endParaRPr lang="ru-RU" spc="12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r="33418"/>
          <a:stretch>
            <a:fillRect/>
          </a:stretch>
        </p:blipFill>
        <p:spPr/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35360" y="2420888"/>
            <a:ext cx="7560840" cy="1723549"/>
          </a:xfrm>
        </p:spPr>
        <p:txBody>
          <a:bodyPr/>
          <a:lstStyle/>
          <a:p>
            <a:r>
              <a:rPr lang="ru-RU" dirty="0" smtClean="0"/>
              <a:t>Прикладные аспекты развития нефтегазохимии: кластеризация, малотоннажная нефтехимия, финансирование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34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15</a:t>
            </a:fld>
            <a:endParaRPr lang="ru-RU" spc="12" dirty="0"/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 flipV="1">
            <a:off x="8336139" y="2492896"/>
            <a:ext cx="3142167" cy="3634606"/>
          </a:xfrm>
          <a:prstGeom prst="round2Same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flipV="1">
            <a:off x="4422036" y="2492896"/>
            <a:ext cx="3142167" cy="3634606"/>
          </a:xfrm>
          <a:prstGeom prst="round2Same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 flipV="1">
            <a:off x="552712" y="2492896"/>
            <a:ext cx="3142167" cy="3634606"/>
          </a:xfrm>
          <a:prstGeom prst="round2Same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567517" cy="861774"/>
          </a:xfrm>
        </p:spPr>
        <p:txBody>
          <a:bodyPr/>
          <a:lstStyle/>
          <a:p>
            <a:r>
              <a:rPr lang="ru-RU" dirty="0" smtClean="0"/>
              <a:t>Кластеризация как элемент промышленной политики в нефтегазохимической промышленности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03796" y="1527842"/>
            <a:ext cx="3240000" cy="1062720"/>
            <a:chOff x="468052" y="60027"/>
            <a:chExt cx="7614924" cy="1062720"/>
          </a:xfrm>
          <a:effectLst/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68052" y="60027"/>
              <a:ext cx="7614924" cy="1062720"/>
            </a:xfrm>
            <a:prstGeom prst="roundRect">
              <a:avLst/>
            </a:prstGeom>
            <a:effectLst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 txBox="1"/>
            <p:nvPr/>
          </p:nvSpPr>
          <p:spPr>
            <a:xfrm>
              <a:off x="519930" y="111905"/>
              <a:ext cx="7511169" cy="958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78" tIns="0" rIns="247678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НЕФТЕГАЗОХИМИЯ МИРА ПОДВЕРЖЕНА КЛАСТЕРИЗАЦИИ</a:t>
              </a:r>
              <a:endParaRPr lang="ru-RU" sz="1600" kern="12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92865" y="1527842"/>
            <a:ext cx="3240000" cy="1062720"/>
            <a:chOff x="468052" y="1692988"/>
            <a:chExt cx="7614925" cy="1062720"/>
          </a:xfrm>
          <a:effectLst/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68052" y="1692988"/>
              <a:ext cx="7614925" cy="1062720"/>
            </a:xfrm>
            <a:prstGeom prst="roundRect">
              <a:avLst/>
            </a:prstGeom>
            <a:effectLst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519930" y="1744866"/>
              <a:ext cx="7511169" cy="958964"/>
            </a:xfrm>
            <a:prstGeom prst="rect">
              <a:avLst/>
            </a:prstGeom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78" tIns="0" rIns="247678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ДЛЯ ЧЕГО НУЖНА КЛАСТЕРИЗАЦИЯ В ПРОМЫШЛЕННОСТИ</a:t>
              </a:r>
              <a:endParaRPr lang="ru-RU" sz="1600" kern="12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8280123" y="1541221"/>
            <a:ext cx="3240000" cy="1062720"/>
            <a:chOff x="468052" y="3325948"/>
            <a:chExt cx="7614925" cy="1062720"/>
          </a:xfrm>
          <a:effectLst/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68052" y="3325948"/>
              <a:ext cx="7614925" cy="1062720"/>
            </a:xfrm>
            <a:prstGeom prst="roundRect">
              <a:avLst/>
            </a:prstGeom>
            <a:effectLst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 txBox="1"/>
            <p:nvPr/>
          </p:nvSpPr>
          <p:spPr>
            <a:xfrm>
              <a:off x="519930" y="3377826"/>
              <a:ext cx="7511169" cy="958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78" tIns="0" rIns="247678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ЧТО ПОЛУЧАЮТ ПРЕДПРИЯТИЯ КЛАСТЕРА</a:t>
              </a:r>
              <a:endParaRPr lang="ru-RU" sz="1600" b="1" kern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2" descr="Файл:Flag of Singapore.svg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07" y="2934985"/>
            <a:ext cx="448835" cy="30157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457899" y="2870328"/>
            <a:ext cx="22316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ДЖУРОНГ </a:t>
            </a:r>
            <a:b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(Сингапур)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57899" y="3502965"/>
            <a:ext cx="22322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ЭЛЬ-ДЖУБАИЛ И ЯНБУ </a:t>
            </a:r>
            <a:b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0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 Аравия)</a:t>
            </a:r>
          </a:p>
        </p:txBody>
      </p:sp>
      <p:pic>
        <p:nvPicPr>
          <p:cNvPr id="21" name="Picture 4" descr="Flag of Saudi Arabia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83" y="3566943"/>
            <a:ext cx="450265" cy="30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457899" y="4135602"/>
            <a:ext cx="22322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АССАЛУЙЕ</a:t>
            </a:r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(Иран)</a:t>
            </a:r>
          </a:p>
        </p:txBody>
      </p:sp>
      <p:pic>
        <p:nvPicPr>
          <p:cNvPr id="23" name="Picture 6" descr="Flag of Iran -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9" y="4221088"/>
            <a:ext cx="450153" cy="25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457899" y="4768239"/>
            <a:ext cx="22322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ДЖАМНАГАР</a:t>
            </a:r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(Индия)</a:t>
            </a:r>
          </a:p>
        </p:txBody>
      </p:sp>
      <p:pic>
        <p:nvPicPr>
          <p:cNvPr id="25" name="Picture 10" descr="Файл:Flag of India.svg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9" y="4832143"/>
            <a:ext cx="450153" cy="30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457899" y="5400876"/>
            <a:ext cx="22322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ТЕХАС</a:t>
            </a:r>
            <a:r>
              <a:rPr lang="ru-RU" sz="11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1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(США)</a:t>
            </a:r>
          </a:p>
        </p:txBody>
      </p:sp>
      <p:pic>
        <p:nvPicPr>
          <p:cNvPr id="27" name="Picture 12" descr="Flag of the United States - Wikiped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9" y="5496662"/>
            <a:ext cx="450153" cy="23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463305" y="2870328"/>
            <a:ext cx="300138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ИНСТРУМЕНТ СОДЕЙСТВИЯ промышленно-инновационному развитию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КОНКУРЕНТОСПОСОБНОСТИ и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эффективности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производства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УСИЛЕНИЕ ПРОМЫШЛЕННОЙ КООПЕРАЦИИ </a:t>
            </a:r>
            <a:b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предприятиями нефтегазохимии и смежных отраслей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424139" y="2870328"/>
            <a:ext cx="29523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ЕДИНАЯ ИНТЕГРИРОВАННАЯ инфраструктура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РАСХОДОВ НА ТРАНСПОРТИРОВКУ </a:t>
            </a:r>
            <a:b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сырья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товаров между компаниями 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УКРЕПЛЕНИЕ СВЯЗЕЙ </a:t>
            </a:r>
            <a:b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малыми и средними предприятиями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ИЗДЕРЖЕК для переток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кадров и идей («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spillover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») и усиление инновационной активности</a:t>
            </a:r>
          </a:p>
        </p:txBody>
      </p:sp>
      <p:sp>
        <p:nvSpPr>
          <p:cNvPr id="30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514891"/>
            <a:ext cx="6048672" cy="123111"/>
          </a:xfrm>
        </p:spPr>
        <p:txBody>
          <a:bodyPr/>
          <a:lstStyle/>
          <a:p>
            <a:r>
              <a:rPr lang="ru-RU" dirty="0"/>
              <a:t>Прикладные аспекты развития нефтегазохимии: кластеризация, малотоннажная нефтехимия, 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3300894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16</a:t>
            </a:fld>
            <a:endParaRPr lang="ru-RU" spc="12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Кейс: Нефтехимический кластер Джуронг - инструмент модернизации экономики Сингапура (кейс 1)</a:t>
            </a:r>
            <a:endParaRPr lang="ru-RU" dirty="0"/>
          </a:p>
        </p:txBody>
      </p:sp>
      <p:sp>
        <p:nvSpPr>
          <p:cNvPr id="6" name="Текст 6"/>
          <p:cNvSpPr txBox="1">
            <a:spLocks/>
          </p:cNvSpPr>
          <p:nvPr/>
        </p:nvSpPr>
        <p:spPr>
          <a:xfrm>
            <a:off x="623392" y="1556792"/>
            <a:ext cx="1728192" cy="854770"/>
          </a:xfrm>
          <a:prstGeom prst="rect">
            <a:avLst/>
          </a:prstGeom>
        </p:spPr>
        <p:txBody>
          <a:bodyPr anchor="ctr"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800" b="1" kern="0" dirty="0" smtClean="0"/>
              <a:t>1-е НЕФТЕХИМИЧЕСКОЕ ПРОИЗВОДСТВО </a:t>
            </a:r>
            <a:r>
              <a:rPr lang="ru-RU" sz="800" kern="0" dirty="0" smtClean="0">
                <a:solidFill>
                  <a:sysClr val="windowText" lastClr="000000"/>
                </a:solidFill>
              </a:rPr>
              <a:t>- СП «</a:t>
            </a:r>
            <a:r>
              <a:rPr lang="en-US" sz="800" kern="0" dirty="0" smtClean="0">
                <a:solidFill>
                  <a:sysClr val="windowText" lastClr="000000"/>
                </a:solidFill>
              </a:rPr>
              <a:t>Shell</a:t>
            </a:r>
            <a:r>
              <a:rPr lang="ru-RU" sz="800" kern="0" dirty="0" smtClean="0">
                <a:solidFill>
                  <a:sysClr val="windowText" lastClr="000000"/>
                </a:solidFill>
              </a:rPr>
              <a:t>»</a:t>
            </a:r>
            <a:r>
              <a:rPr lang="en-US" sz="800" kern="0" dirty="0" smtClean="0">
                <a:solidFill>
                  <a:sysClr val="windowText" lastClr="000000"/>
                </a:solidFill>
              </a:rPr>
              <a:t> </a:t>
            </a:r>
            <a:r>
              <a:rPr lang="ru-RU" sz="800" kern="0" dirty="0" smtClean="0">
                <a:solidFill>
                  <a:sysClr val="windowText" lastClr="000000"/>
                </a:solidFill>
              </a:rPr>
              <a:t>и «</a:t>
            </a:r>
            <a:r>
              <a:rPr lang="en-US" sz="800" kern="0" dirty="0" smtClean="0">
                <a:solidFill>
                  <a:sysClr val="windowText" lastClr="000000"/>
                </a:solidFill>
              </a:rPr>
              <a:t>Sumitomo Chemical</a:t>
            </a:r>
            <a:r>
              <a:rPr lang="ru-RU" sz="800" kern="0" dirty="0" smtClean="0">
                <a:solidFill>
                  <a:sysClr val="windowText" lastClr="000000"/>
                </a:solidFill>
              </a:rPr>
              <a:t>»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63352" y="1628800"/>
            <a:ext cx="11161242" cy="0"/>
          </a:xfrm>
          <a:prstGeom prst="line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1344" y="1671405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324873" y="1671405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423004" y="1671405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1344" y="1340768"/>
            <a:ext cx="906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kern="0" dirty="0" smtClean="0">
                <a:solidFill>
                  <a:schemeClr val="accent1">
                    <a:lumMod val="50000"/>
                  </a:schemeClr>
                </a:solidFill>
              </a:rPr>
              <a:t>1984 год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87888" y="1373799"/>
            <a:ext cx="906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kern="0" dirty="0" smtClean="0">
                <a:solidFill>
                  <a:schemeClr val="accent1">
                    <a:lumMod val="50000"/>
                  </a:schemeClr>
                </a:solidFill>
              </a:rPr>
              <a:t>2000 год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224491" y="1373799"/>
            <a:ext cx="82907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kern="0" dirty="0" smtClean="0">
                <a:solidFill>
                  <a:schemeClr val="accent1">
                    <a:lumMod val="50000"/>
                  </a:schemeClr>
                </a:solidFill>
              </a:rPr>
              <a:t>сегодня</a:t>
            </a:r>
            <a:endParaRPr lang="ru-RU" dirty="0"/>
          </a:p>
        </p:txBody>
      </p:sp>
      <p:sp>
        <p:nvSpPr>
          <p:cNvPr id="14" name="Текст 6"/>
          <p:cNvSpPr txBox="1">
            <a:spLocks/>
          </p:cNvSpPr>
          <p:nvPr/>
        </p:nvSpPr>
        <p:spPr>
          <a:xfrm>
            <a:off x="3791744" y="1340768"/>
            <a:ext cx="1440160" cy="216024"/>
          </a:xfrm>
          <a:prstGeom prst="rect">
            <a:avLst/>
          </a:prstGeom>
        </p:spPr>
        <p:txBody>
          <a:bodyPr anchor="ctr"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800" b="1" kern="0" dirty="0" smtClean="0"/>
              <a:t>ЗАПУСК КЛАСТЕРА</a:t>
            </a:r>
            <a:endParaRPr lang="ru-RU" sz="800" kern="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68208" y="4159392"/>
            <a:ext cx="360000" cy="360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8364323" y="4077782"/>
            <a:ext cx="1548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~</a:t>
            </a:r>
            <a:r>
              <a:rPr lang="ru-RU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</a:t>
            </a:r>
            <a:endParaRPr lang="ru-RU" sz="1600" b="1" dirty="0">
              <a:solidFill>
                <a:srgbClr val="00FF9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855051" y="4195871"/>
            <a:ext cx="18551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от ВВП Сингапура финансирование </a:t>
            </a:r>
            <a:r>
              <a:rPr lang="en-US" sz="8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R&amp;D</a:t>
            </a:r>
            <a:endParaRPr lang="ru-RU" sz="800" b="1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364323" y="2616737"/>
            <a:ext cx="1548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~</a:t>
            </a:r>
            <a:r>
              <a:rPr lang="ru-RU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</a:t>
            </a:r>
            <a:r>
              <a:rPr lang="ru-RU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</a:t>
            </a:r>
            <a:endParaRPr lang="ru-RU" sz="1600" b="1" dirty="0">
              <a:solidFill>
                <a:srgbClr val="00FF9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855051" y="2728387"/>
            <a:ext cx="18551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доля кластера в ВВП Сингапура</a:t>
            </a:r>
            <a:endParaRPr lang="ru-RU" sz="800" b="1" i="1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68208" y="2698347"/>
            <a:ext cx="360000" cy="3600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364323" y="3311933"/>
            <a:ext cx="1548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&gt;</a:t>
            </a:r>
            <a:r>
              <a:rPr lang="ru-RU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100</a:t>
            </a:r>
            <a:endParaRPr lang="ru-RU" sz="1600" b="1" dirty="0">
              <a:solidFill>
                <a:srgbClr val="00FF9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855051" y="3417144"/>
            <a:ext cx="18551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нефтяных и нефтехимических предприятий</a:t>
            </a:r>
            <a:endParaRPr lang="ru-RU" sz="800" b="1" i="1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68208" y="3393543"/>
            <a:ext cx="360000" cy="3600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8364323" y="4758000"/>
            <a:ext cx="1548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$</a:t>
            </a:r>
            <a:r>
              <a:rPr lang="ru-RU" sz="2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</a:t>
            </a:r>
            <a:r>
              <a:rPr lang="ru-RU" sz="16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млрд</a:t>
            </a:r>
            <a:endParaRPr lang="ru-RU" sz="1600" b="1" dirty="0">
              <a:solidFill>
                <a:srgbClr val="00FF9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855051" y="4888967"/>
            <a:ext cx="18551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i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экспорт нефтехимической продукции Сингапура</a:t>
            </a:r>
            <a:endParaRPr lang="ru-RU" sz="800" b="1" i="1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68208" y="4839610"/>
            <a:ext cx="360000" cy="360000"/>
          </a:xfrm>
          <a:prstGeom prst="rect">
            <a:avLst/>
          </a:prstGeom>
        </p:spPr>
      </p:pic>
      <p:sp>
        <p:nvSpPr>
          <p:cNvPr id="27" name="Текст 6"/>
          <p:cNvSpPr txBox="1">
            <a:spLocks/>
          </p:cNvSpPr>
          <p:nvPr/>
        </p:nvSpPr>
        <p:spPr>
          <a:xfrm>
            <a:off x="3359696" y="1700808"/>
            <a:ext cx="2016224" cy="576064"/>
          </a:xfrm>
          <a:prstGeom prst="rect">
            <a:avLst/>
          </a:prstGeom>
        </p:spPr>
        <p:txBody>
          <a:bodyPr anchor="ctr"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800" b="1" kern="0" dirty="0" smtClean="0"/>
              <a:t>СОЗДАНА ИНФРАСТРУКТУРА</a:t>
            </a:r>
            <a:r>
              <a:rPr lang="ru-RU" sz="800" kern="0" dirty="0" smtClean="0"/>
              <a:t> </a:t>
            </a:r>
            <a:r>
              <a:rPr lang="ru-RU" sz="800" i="1" kern="0" dirty="0" smtClean="0">
                <a:solidFill>
                  <a:sysClr val="windowText" lastClr="000000"/>
                </a:solidFill>
              </a:rPr>
              <a:t>(искусственный остров, сеть нефте- и продуктопроводов, логистический центр 80 га и пр.)</a:t>
            </a:r>
            <a:endParaRPr lang="ru-RU" sz="800" i="1" kern="0" dirty="0">
              <a:solidFill>
                <a:sysClr val="windowText" lastClr="000000"/>
              </a:solidFill>
            </a:endParaRPr>
          </a:p>
        </p:txBody>
      </p:sp>
      <p:sp>
        <p:nvSpPr>
          <p:cNvPr id="28" name="Текст 6"/>
          <p:cNvSpPr txBox="1">
            <a:spLocks/>
          </p:cNvSpPr>
          <p:nvPr/>
        </p:nvSpPr>
        <p:spPr>
          <a:xfrm>
            <a:off x="5807968" y="1556792"/>
            <a:ext cx="1728192" cy="854770"/>
          </a:xfrm>
          <a:prstGeom prst="rect">
            <a:avLst/>
          </a:prstGeom>
        </p:spPr>
        <p:txBody>
          <a:bodyPr anchor="ctr"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800" b="1" kern="0" dirty="0" smtClean="0"/>
              <a:t>ГОСУДАРСТВЕННЫЕ ЛЬГОТЫ </a:t>
            </a:r>
            <a:r>
              <a:rPr lang="ru-RU" sz="800" kern="0" dirty="0" smtClean="0"/>
              <a:t>и </a:t>
            </a:r>
            <a:r>
              <a:rPr lang="ru-RU" sz="800" b="1" kern="0" dirty="0" smtClean="0"/>
              <a:t>ИНВЕСТИЦИОННЫЕ СТИМУЛЫ</a:t>
            </a:r>
            <a:endParaRPr lang="ru-RU" sz="800" i="1" kern="0" dirty="0"/>
          </a:p>
        </p:txBody>
      </p:sp>
      <p:sp>
        <p:nvSpPr>
          <p:cNvPr id="29" name="Текст 6"/>
          <p:cNvSpPr txBox="1">
            <a:spLocks/>
          </p:cNvSpPr>
          <p:nvPr/>
        </p:nvSpPr>
        <p:spPr>
          <a:xfrm>
            <a:off x="7838826" y="2211672"/>
            <a:ext cx="3945805" cy="288312"/>
          </a:xfrm>
          <a:prstGeom prst="rect">
            <a:avLst/>
          </a:prstGeom>
        </p:spPr>
        <p:txBody>
          <a:bodyPr anchor="ctr"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1200" b="1" kern="0" dirty="0" smtClean="0"/>
              <a:t>НЕФТЕХИМИЧЕСКИЙ КЛАСТЕР СИНГАПУРА</a:t>
            </a:r>
            <a:endParaRPr lang="ru-RU" sz="1200" i="1" kern="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492896"/>
            <a:ext cx="7344816" cy="3773591"/>
          </a:xfrm>
          <a:prstGeom prst="rect">
            <a:avLst/>
          </a:prstGeom>
        </p:spPr>
      </p:pic>
      <p:sp>
        <p:nvSpPr>
          <p:cNvPr id="32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514891"/>
            <a:ext cx="6048672" cy="123111"/>
          </a:xfrm>
        </p:spPr>
        <p:txBody>
          <a:bodyPr/>
          <a:lstStyle/>
          <a:p>
            <a:r>
              <a:rPr lang="ru-RU" dirty="0"/>
              <a:t>Прикладные аспекты развития нефтегазохимии: кластеризация, малотоннажная нефтехимия, 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025558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17</a:t>
            </a:fld>
            <a:endParaRPr lang="ru-RU" spc="1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1475" y="5616663"/>
            <a:ext cx="11177022" cy="7516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Нефтегазохимические кластеры в Евразийском регионе вокруг крупных источников углеводородного сырья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04111" y="2206126"/>
            <a:ext cx="444438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Относительная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БЛИЗОСТЬ К ИСТОЧНИКАМ СЫРЬЯ </a:t>
            </a:r>
          </a:p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СТИМУЛИРОВАНИЕ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нефтеперерабатывающей,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нефтехимической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промышленности и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СМЕЖНЫХ ОТРАСЛЕЙ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ru-RU" sz="1000" i="1" dirty="0">
                <a:latin typeface="Verdana" panose="020B0604030504040204" pitchFamily="34" charset="0"/>
                <a:ea typeface="Verdana" panose="020B0604030504040204" pitchFamily="34" charset="0"/>
              </a:rPr>
              <a:t>машиностроение, </a:t>
            </a:r>
            <a:r>
              <a:rPr lang="ru-RU" sz="1000" i="1" dirty="0" err="1">
                <a:latin typeface="Verdana" panose="020B0604030504040204" pitchFamily="34" charset="0"/>
                <a:ea typeface="Verdana" panose="020B0604030504040204" pitchFamily="34" charset="0"/>
              </a:rPr>
              <a:t>биофармацевтика</a:t>
            </a:r>
            <a:r>
              <a:rPr lang="ru-RU" sz="1000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000" i="1" dirty="0" err="1">
                <a:latin typeface="Verdana" panose="020B0604030504040204" pitchFamily="34" charset="0"/>
                <a:ea typeface="Verdana" panose="020B0604030504040204" pitchFamily="34" charset="0"/>
              </a:rPr>
              <a:t>геотекстиль</a:t>
            </a:r>
            <a:r>
              <a:rPr lang="ru-RU" sz="1000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000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нефтесервис</a:t>
            </a:r>
            <a:r>
              <a:rPr lang="ru-RU" sz="1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, образование, наука и пр.) </a:t>
            </a:r>
            <a:endParaRPr lang="ru-RU" sz="12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АКЦЕНТ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на 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производстве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ВЫСОКОМАРЖИНАЛЬНОЙ ПРОДУКЦИИ ИЗ ПОЛИМЕРОВ </a:t>
            </a:r>
          </a:p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Создана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БАЗА ПО ПОЛИМЕРНОМУ ПРОИЗВОДСТВУ</a:t>
            </a:r>
            <a:endParaRPr lang="en-US" sz="12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Разработаны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ГОСУДАРСТВЕННЫЕ ДОКУМЕНТЫ РАЗВИТИЯ</a:t>
            </a:r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2272" y="5698363"/>
            <a:ext cx="11002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КЛАСТЕРИЗАЦИЯ В ЦЕНТРАХ </a:t>
            </a: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ПРИТЯЖЕНИЯ – ЛУЧШИЙ СПОСОБ ДОБИТЬСЯ РАСКРЫТИЯ ПОТЕНЦИАЛА НЕФТЕГАЗОХИМИИ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44" y="1383450"/>
            <a:ext cx="6546289" cy="41855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04112" y="1383450"/>
            <a:ext cx="471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ОСОБЕННОСТИ </a:t>
            </a:r>
            <a:r>
              <a:rPr lang="ru-RU" sz="16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РАЗВИТИЯ КЛАСТЕРОВ </a:t>
            </a:r>
            <a:r>
              <a:rPr lang="ru-RU" sz="16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ЕВРАЗИЙСКОМ РЕГИОНЕ: </a:t>
            </a:r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514891"/>
            <a:ext cx="6048672" cy="123111"/>
          </a:xfrm>
        </p:spPr>
        <p:txBody>
          <a:bodyPr/>
          <a:lstStyle/>
          <a:p>
            <a:r>
              <a:rPr lang="ru-RU" dirty="0"/>
              <a:t>Прикладные аспекты развития нефтегазохимии: кластеризация, малотоннажная нефтехимия, 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3112298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18</a:t>
            </a:fld>
            <a:endParaRPr lang="ru-RU" spc="12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13C543-1966-4DD9-9D30-14407EE0B27A}"/>
              </a:ext>
            </a:extLst>
          </p:cNvPr>
          <p:cNvSpPr/>
          <p:nvPr/>
        </p:nvSpPr>
        <p:spPr>
          <a:xfrm flipH="1">
            <a:off x="521733" y="1355475"/>
            <a:ext cx="7590489" cy="932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ru-RU" sz="2133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557173" cy="861774"/>
          </a:xfrm>
        </p:spPr>
        <p:txBody>
          <a:bodyPr/>
          <a:lstStyle/>
          <a:p>
            <a:r>
              <a:rPr lang="ru-RU" dirty="0" smtClean="0"/>
              <a:t>В Евразийском регионе положено начало кластеризации в нефтехимической промышленности стран</a:t>
            </a:r>
            <a:endParaRPr lang="ru-RU" dirty="0"/>
          </a:p>
        </p:txBody>
      </p:sp>
      <p:sp>
        <p:nvSpPr>
          <p:cNvPr id="7" name="Текст 6"/>
          <p:cNvSpPr txBox="1">
            <a:spLocks/>
          </p:cNvSpPr>
          <p:nvPr/>
        </p:nvSpPr>
        <p:spPr>
          <a:xfrm>
            <a:off x="1425741" y="1363524"/>
            <a:ext cx="6542467" cy="792088"/>
          </a:xfrm>
          <a:prstGeom prst="rect">
            <a:avLst/>
          </a:prstGeom>
        </p:spPr>
        <p:txBody>
          <a:bodyPr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1600" b="1" kern="0" dirty="0" smtClean="0">
                <a:solidFill>
                  <a:schemeClr val="accent1"/>
                </a:solidFill>
              </a:rPr>
              <a:t>НАЦИОНАЛЬНЫЙ ИНДУСТРИАЛЬНЫЙ НЕФТЕХИМИЧЕСКИЙ ТЕХНОПАРК</a:t>
            </a:r>
          </a:p>
          <a:p>
            <a:pPr defTabSz="914400"/>
            <a:r>
              <a:rPr lang="ru-RU" sz="1000" kern="0" dirty="0" smtClean="0">
                <a:solidFill>
                  <a:sysClr val="windowText" lastClr="000000"/>
                </a:solidFill>
              </a:rPr>
              <a:t>Республика Казахстан, Атырауская область</a:t>
            </a:r>
            <a:endParaRPr lang="ru-RU" sz="1000" kern="0" dirty="0">
              <a:solidFill>
                <a:sysClr val="windowText" lastClr="000000"/>
              </a:solidFill>
            </a:endParaRPr>
          </a:p>
        </p:txBody>
      </p:sp>
      <p:sp>
        <p:nvSpPr>
          <p:cNvPr id="8" name="Текст 6"/>
          <p:cNvSpPr txBox="1">
            <a:spLocks/>
          </p:cNvSpPr>
          <p:nvPr/>
        </p:nvSpPr>
        <p:spPr>
          <a:xfrm>
            <a:off x="521734" y="2295962"/>
            <a:ext cx="7590489" cy="3188382"/>
          </a:xfrm>
          <a:prstGeom prst="rect">
            <a:avLst/>
          </a:prstGeom>
        </p:spPr>
        <p:txBody>
          <a:bodyPr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600"/>
              </a:spcBef>
            </a:pPr>
            <a:r>
              <a:rPr lang="ru-RU" sz="1100" b="1" kern="0" dirty="0" smtClean="0"/>
              <a:t>ГОД СОЗДАНИЯ	</a:t>
            </a:r>
            <a:r>
              <a:rPr lang="ru-RU" sz="1100" kern="0" dirty="0" smtClean="0">
                <a:solidFill>
                  <a:sysClr val="windowText" lastClr="000000"/>
                </a:solidFill>
              </a:rPr>
              <a:t>	2007 г. </a:t>
            </a:r>
            <a:endParaRPr lang="ru-RU" sz="1100" kern="0" dirty="0">
              <a:solidFill>
                <a:sysClr val="windowText" lastClr="000000"/>
              </a:solidFill>
            </a:endParaRPr>
          </a:p>
          <a:p>
            <a:pPr defTabSz="914400">
              <a:spcBef>
                <a:spcPts val="600"/>
              </a:spcBef>
            </a:pPr>
            <a:r>
              <a:rPr lang="ru-RU" sz="1100" b="1" kern="0" dirty="0" smtClean="0"/>
              <a:t>ТЕРРИТОРИЯ</a:t>
            </a:r>
            <a:r>
              <a:rPr lang="ru-RU" sz="1100" kern="0" dirty="0">
                <a:solidFill>
                  <a:sysClr val="windowText" lastClr="000000"/>
                </a:solidFill>
              </a:rPr>
              <a:t>	</a:t>
            </a:r>
            <a:r>
              <a:rPr lang="ru-RU" sz="1100" kern="0" dirty="0" smtClean="0">
                <a:solidFill>
                  <a:sysClr val="windowText" lastClr="000000"/>
                </a:solidFill>
              </a:rPr>
              <a:t>	3 475 </a:t>
            </a:r>
            <a:r>
              <a:rPr lang="ru-RU" sz="1100" kern="0" dirty="0">
                <a:solidFill>
                  <a:sysClr val="windowText" lastClr="000000"/>
                </a:solidFill>
              </a:rPr>
              <a:t>Га</a:t>
            </a:r>
          </a:p>
          <a:p>
            <a:pPr defTabSz="914400">
              <a:spcBef>
                <a:spcPts val="600"/>
              </a:spcBef>
            </a:pPr>
            <a:r>
              <a:rPr lang="ru-RU" sz="1100" b="1" kern="0" dirty="0" smtClean="0"/>
              <a:t>КЛЮЧЕВАЯ СПЕЦИАЛИЗАЦИЯ</a:t>
            </a:r>
            <a:r>
              <a:rPr lang="ru-RU" sz="1100" kern="0" dirty="0" smtClean="0">
                <a:solidFill>
                  <a:sysClr val="windowText" lastClr="000000"/>
                </a:solidFill>
              </a:rPr>
              <a:t> 	химическое и нефтехимическое производство </a:t>
            </a:r>
            <a:br>
              <a:rPr lang="ru-RU" sz="1100" kern="0" dirty="0" smtClean="0">
                <a:solidFill>
                  <a:sysClr val="windowText" lastClr="000000"/>
                </a:solidFill>
              </a:rPr>
            </a:br>
            <a:r>
              <a:rPr lang="ru-RU" sz="1100" kern="0" dirty="0" smtClean="0">
                <a:solidFill>
                  <a:sysClr val="windowText" lastClr="000000"/>
                </a:solidFill>
              </a:rPr>
              <a:t>			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(ТОО «Полимер </a:t>
            </a:r>
            <a:r>
              <a:rPr lang="ru-RU" sz="1000" i="1" kern="0" dirty="0" err="1" smtClean="0">
                <a:solidFill>
                  <a:schemeClr val="accent1">
                    <a:lumMod val="50000"/>
                  </a:schemeClr>
                </a:solidFill>
              </a:rPr>
              <a:t>Продакшн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», </a:t>
            </a:r>
            <a:r>
              <a:rPr lang="ru-RU" sz="1000" i="1" kern="0" dirty="0">
                <a:solidFill>
                  <a:schemeClr val="accent1">
                    <a:lumMod val="50000"/>
                  </a:schemeClr>
                </a:solidFill>
              </a:rPr>
              <a:t>ТОО «</a:t>
            </a:r>
            <a:r>
              <a:rPr lang="en-US" sz="1000" i="1" kern="0" dirty="0">
                <a:solidFill>
                  <a:schemeClr val="accent1">
                    <a:lumMod val="50000"/>
                  </a:schemeClr>
                </a:solidFill>
              </a:rPr>
              <a:t>KPI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» и </a:t>
            </a:r>
            <a:r>
              <a:rPr lang="ru-RU" sz="1000" i="1" kern="0" dirty="0" err="1" smtClean="0">
                <a:solidFill>
                  <a:schemeClr val="accent1">
                    <a:lumMod val="50000"/>
                  </a:schemeClr>
                </a:solidFill>
              </a:rPr>
              <a:t>пр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ru-RU" sz="1000" i="1" kern="0" dirty="0">
              <a:solidFill>
                <a:schemeClr val="accent1">
                  <a:lumMod val="50000"/>
                </a:schemeClr>
              </a:solidFill>
            </a:endParaRPr>
          </a:p>
          <a:p>
            <a:pPr defTabSz="914400">
              <a:spcBef>
                <a:spcPts val="600"/>
              </a:spcBef>
            </a:pPr>
            <a:r>
              <a:rPr lang="ru-RU" sz="1100" b="1" kern="0" dirty="0" smtClean="0"/>
              <a:t>СМЕЖНАЯ</a:t>
            </a:r>
            <a:r>
              <a:rPr lang="ru-RU" sz="1100" kern="0" dirty="0" smtClean="0"/>
              <a:t> </a:t>
            </a:r>
            <a:r>
              <a:rPr lang="ru-RU" sz="1100" b="1" kern="0" dirty="0" smtClean="0"/>
              <a:t>СПЕЦИАЛИЗАЦИЯ</a:t>
            </a:r>
            <a:r>
              <a:rPr lang="ru-RU" sz="1100" kern="0" dirty="0" smtClean="0">
                <a:solidFill>
                  <a:sysClr val="windowText" lastClr="000000"/>
                </a:solidFill>
              </a:rPr>
              <a:t> 	производство пластмассовых изделий, легкая 					промышленность, строительство</a:t>
            </a:r>
            <a:br>
              <a:rPr lang="ru-RU" sz="1100" kern="0" dirty="0" smtClean="0">
                <a:solidFill>
                  <a:sysClr val="windowText" lastClr="000000"/>
                </a:solidFill>
              </a:rPr>
            </a:br>
            <a:r>
              <a:rPr lang="ru-RU" sz="1100" kern="0" dirty="0" smtClean="0">
                <a:solidFill>
                  <a:sysClr val="windowText" lastClr="000000"/>
                </a:solidFill>
              </a:rPr>
              <a:t>			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(ТОО «Эйр </a:t>
            </a:r>
            <a:r>
              <a:rPr lang="ru-RU" sz="1000" i="1" kern="0" dirty="0" err="1" smtClean="0">
                <a:solidFill>
                  <a:schemeClr val="accent1">
                    <a:lumMod val="50000"/>
                  </a:schemeClr>
                </a:solidFill>
              </a:rPr>
              <a:t>Ликид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000" i="1" kern="0" dirty="0" err="1" smtClean="0">
                <a:solidFill>
                  <a:schemeClr val="accent1">
                    <a:lumMod val="50000"/>
                  </a:schemeClr>
                </a:solidFill>
              </a:rPr>
              <a:t>Карабатан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 Тех Газы», ТОО «</a:t>
            </a:r>
            <a:r>
              <a:rPr lang="en-US" sz="1000" i="1" kern="0" dirty="0" err="1" smtClean="0">
                <a:solidFill>
                  <a:schemeClr val="accent1">
                    <a:lumMod val="50000"/>
                  </a:schemeClr>
                </a:solidFill>
              </a:rPr>
              <a:t>Karabatan</a:t>
            </a:r>
            <a:r>
              <a:rPr lang="en-US" sz="1000" i="1" kern="0" dirty="0" smtClean="0">
                <a:solidFill>
                  <a:schemeClr val="accent1">
                    <a:lumMod val="50000"/>
                  </a:schemeClr>
                </a:solidFill>
              </a:rPr>
              <a:t> Utility 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				</a:t>
            </a:r>
            <a:r>
              <a:rPr lang="en-US" sz="1000" i="1" kern="0" dirty="0" smtClean="0">
                <a:solidFill>
                  <a:schemeClr val="accent1">
                    <a:lumMod val="50000"/>
                  </a:schemeClr>
                </a:solidFill>
              </a:rPr>
              <a:t>Solutions</a:t>
            </a:r>
            <a:r>
              <a:rPr lang="ru-RU" sz="1000" i="1" kern="0" dirty="0" smtClean="0">
                <a:solidFill>
                  <a:schemeClr val="accent1">
                    <a:lumMod val="50000"/>
                  </a:schemeClr>
                </a:solidFill>
              </a:rPr>
              <a:t>» и пр.)</a:t>
            </a:r>
            <a:endParaRPr lang="ru-RU" sz="1000" i="1" kern="0" dirty="0">
              <a:solidFill>
                <a:schemeClr val="accent1">
                  <a:lumMod val="50000"/>
                </a:schemeClr>
              </a:solidFill>
            </a:endParaRPr>
          </a:p>
          <a:p>
            <a:pPr defTabSz="914400">
              <a:spcBef>
                <a:spcPts val="600"/>
              </a:spcBef>
            </a:pPr>
            <a:r>
              <a:rPr lang="ru-RU" sz="1100" b="1" kern="0" dirty="0" smtClean="0"/>
              <a:t>ЛЬГОТЫ И ПРЕФЕРЕНЦИИ</a:t>
            </a:r>
            <a:r>
              <a:rPr lang="ru-RU" sz="1100" kern="0" dirty="0" smtClean="0">
                <a:solidFill>
                  <a:sysClr val="windowText" lastClr="000000"/>
                </a:solidFill>
              </a:rPr>
              <a:t>	готовая инфраструктура, 0% таможенные пошлины, 0% налог 			на землю, 0% НДС, 0% КПН, 0% имущественный налог, 				упрощенная процедура найма иностранной рабочей силы</a:t>
            </a:r>
          </a:p>
          <a:p>
            <a:pPr defTabSz="914400">
              <a:spcBef>
                <a:spcPts val="600"/>
              </a:spcBef>
            </a:pPr>
            <a:r>
              <a:rPr lang="ru-RU" sz="1100" b="1" kern="0" dirty="0" smtClean="0">
                <a:solidFill>
                  <a:sysClr val="windowText" lastClr="000000"/>
                </a:solidFill>
              </a:rPr>
              <a:t>ВЫЗОВЫ</a:t>
            </a:r>
            <a:r>
              <a:rPr lang="ru-RU" sz="1100" kern="0" dirty="0">
                <a:solidFill>
                  <a:sysClr val="windowText" lastClr="000000"/>
                </a:solidFill>
              </a:rPr>
              <a:t>	</a:t>
            </a:r>
            <a:r>
              <a:rPr lang="ru-RU" sz="1100" kern="0" dirty="0" smtClean="0">
                <a:solidFill>
                  <a:sysClr val="windowText" lastClr="000000"/>
                </a:solidFill>
              </a:rPr>
              <a:t>		долгая реализация якорных проектов по базовым полимерам, 			ограниченное число приоритетных видов деятельности в 				технопарке</a:t>
            </a:r>
            <a:endParaRPr lang="ru-RU" sz="1100" kern="0" dirty="0">
              <a:solidFill>
                <a:sysClr val="windowText" lastClr="000000"/>
              </a:solidFill>
            </a:endParaRPr>
          </a:p>
        </p:txBody>
      </p:sp>
      <p:pic>
        <p:nvPicPr>
          <p:cNvPr id="9" name="Picture 2" descr="SEZ «NATIONAL INDUSTRIAL PETROCHEMICAL TECHNOPARK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42" y="1291453"/>
            <a:ext cx="615385" cy="105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6"/>
          <p:cNvSpPr txBox="1">
            <a:spLocks/>
          </p:cNvSpPr>
          <p:nvPr/>
        </p:nvSpPr>
        <p:spPr>
          <a:xfrm>
            <a:off x="8400257" y="1703957"/>
            <a:ext cx="3279510" cy="668568"/>
          </a:xfrm>
          <a:prstGeom prst="rect">
            <a:avLst/>
          </a:prstGeom>
        </p:spPr>
        <p:txBody>
          <a:bodyPr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marL="90488" defTabSz="914400"/>
            <a:r>
              <a:rPr lang="ru-RU" sz="1200" b="1" kern="0" dirty="0" smtClean="0">
                <a:solidFill>
                  <a:schemeClr val="bg1">
                    <a:lumMod val="50000"/>
                  </a:schemeClr>
                </a:solidFill>
              </a:rPr>
              <a:t>ДРУГИЕ НЕФТЕГАЗОХИМИЧЕСКИЕ КЛАСТЕРНЫЕ ИНИЦИАТИВЫ В ЕВРАЗИЙСКОМ РЕГИОНЕ</a:t>
            </a:r>
          </a:p>
        </p:txBody>
      </p:sp>
      <p:sp>
        <p:nvSpPr>
          <p:cNvPr id="11" name="Текст 6"/>
          <p:cNvSpPr txBox="1">
            <a:spLocks/>
          </p:cNvSpPr>
          <p:nvPr/>
        </p:nvSpPr>
        <p:spPr>
          <a:xfrm>
            <a:off x="8580165" y="2594563"/>
            <a:ext cx="3099601" cy="2088232"/>
          </a:xfrm>
          <a:prstGeom prst="rect">
            <a:avLst/>
          </a:prstGeom>
        </p:spPr>
        <p:txBody>
          <a:bodyPr/>
          <a:lstStyle>
            <a:lvl1pPr marL="0">
              <a:spcAft>
                <a:spcPts val="60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pPr marL="228600" indent="-228600" defTabSz="914400">
              <a:spcBef>
                <a:spcPts val="600"/>
              </a:spcBef>
              <a:buAutoNum type="arabicPeriod"/>
            </a:pPr>
            <a:r>
              <a:rPr lang="ru-RU" sz="1050" b="1" kern="0" dirty="0" smtClean="0">
                <a:solidFill>
                  <a:schemeClr val="bg1">
                    <a:lumMod val="50000"/>
                  </a:schemeClr>
                </a:solidFill>
              </a:rPr>
              <a:t>Нефтехимический </a:t>
            </a:r>
            <a:r>
              <a:rPr lang="ru-RU" sz="1050" b="1" kern="0" dirty="0">
                <a:solidFill>
                  <a:schemeClr val="bg1">
                    <a:lumMod val="50000"/>
                  </a:schemeClr>
                </a:solidFill>
              </a:rPr>
              <a:t>территориальный кластер Республики </a:t>
            </a:r>
            <a:r>
              <a:rPr lang="ru-RU" sz="1050" b="1" kern="0" dirty="0" smtClean="0">
                <a:solidFill>
                  <a:schemeClr val="bg1">
                    <a:lumMod val="50000"/>
                  </a:schemeClr>
                </a:solidFill>
              </a:rPr>
              <a:t>Башкортостан </a:t>
            </a:r>
            <a:r>
              <a:rPr lang="ru-RU" sz="1050" kern="0" dirty="0" smtClean="0">
                <a:solidFill>
                  <a:schemeClr val="bg1">
                    <a:lumMod val="50000"/>
                  </a:schemeClr>
                </a:solidFill>
              </a:rPr>
              <a:t>(РФ)</a:t>
            </a:r>
            <a:r>
              <a:rPr lang="ru-RU" sz="1050" b="1" kern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ru-RU" sz="1050" b="1" kern="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050" i="1" kern="0" dirty="0" smtClean="0">
                <a:solidFill>
                  <a:schemeClr val="bg1">
                    <a:lumMod val="50000"/>
                  </a:schemeClr>
                </a:solidFill>
              </a:rPr>
              <a:t>создан в 2012 г.</a:t>
            </a:r>
          </a:p>
          <a:p>
            <a:pPr marL="228600" indent="-228600" defTabSz="914400">
              <a:spcBef>
                <a:spcPts val="600"/>
              </a:spcBef>
              <a:buFontTx/>
              <a:buAutoNum type="arabicPeriod"/>
            </a:pPr>
            <a:r>
              <a:rPr lang="ru-RU" sz="1050" b="1" kern="0" dirty="0">
                <a:solidFill>
                  <a:schemeClr val="bg1">
                    <a:lumMod val="50000"/>
                  </a:schemeClr>
                </a:solidFill>
              </a:rPr>
              <a:t>Тюменский нефтегазовый кластер</a:t>
            </a:r>
            <a:r>
              <a:rPr lang="ru-RU" sz="1050" kern="0" dirty="0">
                <a:solidFill>
                  <a:schemeClr val="bg1">
                    <a:lumMod val="50000"/>
                  </a:schemeClr>
                </a:solidFill>
              </a:rPr>
              <a:t> (РФ) </a:t>
            </a:r>
            <a:br>
              <a:rPr lang="ru-RU" sz="1050" kern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050" i="1" kern="0" dirty="0">
                <a:solidFill>
                  <a:schemeClr val="bg1">
                    <a:lumMod val="50000"/>
                  </a:schemeClr>
                </a:solidFill>
              </a:rPr>
              <a:t>создан в 2021 г.</a:t>
            </a:r>
          </a:p>
          <a:p>
            <a:pPr marL="228600" indent="-228600" defTabSz="914400">
              <a:spcBef>
                <a:spcPts val="600"/>
              </a:spcBef>
              <a:buAutoNum type="arabicPeriod"/>
            </a:pPr>
            <a:r>
              <a:rPr lang="ru-RU" sz="1050" b="1" kern="0" dirty="0" smtClean="0">
                <a:solidFill>
                  <a:schemeClr val="bg1">
                    <a:lumMod val="50000"/>
                  </a:schemeClr>
                </a:solidFill>
              </a:rPr>
              <a:t>Новополоцкий инновационно-промышленный нефтехимический кластер </a:t>
            </a:r>
            <a:r>
              <a:rPr lang="ru-RU" sz="1050" kern="0" dirty="0" smtClean="0">
                <a:solidFill>
                  <a:schemeClr val="bg1">
                    <a:lumMod val="50000"/>
                  </a:schemeClr>
                </a:solidFill>
              </a:rPr>
              <a:t>(Беларусь)</a:t>
            </a:r>
            <a:r>
              <a:rPr lang="ru-RU" sz="1050" b="1" kern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ru-RU" sz="1050" b="1" kern="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050" i="1" kern="0" dirty="0" smtClean="0">
                <a:solidFill>
                  <a:schemeClr val="bg1">
                    <a:lumMod val="50000"/>
                  </a:schemeClr>
                </a:solidFill>
              </a:rPr>
              <a:t>создан в 2017 г.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580165" y="2432034"/>
            <a:ext cx="2916435" cy="0"/>
          </a:xfrm>
          <a:prstGeom prst="line">
            <a:avLst/>
          </a:prstGeom>
          <a:ln w="3810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>
            <a:off x="6918424" y="3952742"/>
            <a:ext cx="2916435" cy="0"/>
          </a:xfrm>
          <a:prstGeom prst="line">
            <a:avLst/>
          </a:prstGeom>
          <a:ln w="3810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580165" y="5428205"/>
            <a:ext cx="2916435" cy="0"/>
          </a:xfrm>
          <a:prstGeom prst="line">
            <a:avLst/>
          </a:prstGeom>
          <a:ln w="38100">
            <a:solidFill>
              <a:srgbClr val="37EE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514891"/>
            <a:ext cx="6048672" cy="123111"/>
          </a:xfrm>
        </p:spPr>
        <p:txBody>
          <a:bodyPr/>
          <a:lstStyle/>
          <a:p>
            <a:r>
              <a:rPr lang="ru-RU" dirty="0"/>
              <a:t>Прикладные аспекты развития нефтегазохимии: кластеризация, малотоннажная нефтехимия, 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580094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19</a:t>
            </a:fld>
            <a:endParaRPr lang="ru-RU" spc="12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557173" cy="861774"/>
          </a:xfrm>
        </p:spPr>
        <p:txBody>
          <a:bodyPr/>
          <a:lstStyle/>
          <a:p>
            <a:r>
              <a:rPr lang="ru-RU" dirty="0" smtClean="0"/>
              <a:t>Малотоннажная нефтехимия как основа наукоемкого и технологического производства в Евразийском регионе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1475" y="1772816"/>
            <a:ext cx="2553011" cy="3312368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3463" y="5415327"/>
            <a:ext cx="11175033" cy="7516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7368" y="5476357"/>
            <a:ext cx="11168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РЕАЛИЗАЦИЯ ПРОЕКТОВ МАЛОТОННАЖНОЙ </a:t>
            </a: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НЕФТЕХИМИИ </a:t>
            </a: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ПЕРСПЕКТИВНА В ПРИВЯЗКЕ </a:t>
            </a:r>
            <a:r>
              <a:rPr lang="ru-RU" sz="1600" b="1" smtClean="0">
                <a:latin typeface="Verdana" panose="020B0604030504040204" pitchFamily="34" charset="0"/>
                <a:cs typeface="Times New Roman" panose="02020603050405020304" pitchFamily="18" charset="0"/>
              </a:rPr>
              <a:t>С КРУПНОТОННАЖНОЙ </a:t>
            </a: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НЕФТЕХИМИЕЙ В РАМКАХ КЛАСТЕРНОГО ПОДХОДА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6145" y="1772816"/>
            <a:ext cx="2553011" cy="3312368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2140" y="1484784"/>
            <a:ext cx="2411680" cy="86409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100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24118" y="1772816"/>
            <a:ext cx="2553011" cy="3312368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98788" y="1772816"/>
            <a:ext cx="2553011" cy="3312368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16810" y="1484784"/>
            <a:ext cx="2411680" cy="86409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100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194783" y="1484784"/>
            <a:ext cx="2411680" cy="86409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100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069453" y="1484784"/>
            <a:ext cx="2411680" cy="86409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100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2140" y="1595584"/>
            <a:ext cx="24116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КЛЮЧЕВОЙ ЭЛЕМЕНТ ДЛЯ ГОТОВОЙ ПРОДУКЦИИ</a:t>
            </a:r>
            <a:endParaRPr lang="ru-RU" sz="1400" b="1" dirty="0">
              <a:solidFill>
                <a:schemeClr val="bg1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16810" y="1595584"/>
            <a:ext cx="24116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ВАЖНЫЙ СЕКТОР В КЛАСТЕРИЗАЦИИ НЕФТЕХИМИИ</a:t>
            </a:r>
            <a:endParaRPr lang="ru-RU" sz="1400" b="1" dirty="0">
              <a:solidFill>
                <a:schemeClr val="bg1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94783" y="1595584"/>
            <a:ext cx="24116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ИНТЕГРАТОР ПРОИЗВОДСТВА </a:t>
            </a:r>
            <a:b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И НАУКИ</a:t>
            </a:r>
            <a:endParaRPr lang="ru-RU" sz="1400" b="1" dirty="0">
              <a:solidFill>
                <a:schemeClr val="bg1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069453" y="1595584"/>
            <a:ext cx="24116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ПРИОРИТЕТ РАЗВИТЫХ СТРАН МИРА</a:t>
            </a:r>
            <a:endParaRPr lang="ru-RU" sz="1400" b="1" dirty="0">
              <a:solidFill>
                <a:schemeClr val="bg1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46145" y="2441241"/>
            <a:ext cx="2553011" cy="2278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/>
              <a:t>Малотоннажная химия является </a:t>
            </a:r>
            <a:r>
              <a:rPr lang="ru-RU" dirty="0" smtClean="0">
                <a:solidFill>
                  <a:srgbClr val="37EE50"/>
                </a:solidFill>
              </a:rPr>
              <a:t>потребителем продукции средне- и крупнотоннажного производства </a:t>
            </a:r>
          </a:p>
          <a:p>
            <a:r>
              <a:rPr lang="ru-RU" sz="700" i="1" dirty="0" smtClean="0"/>
              <a:t>(пропилен, этилен, бензол и толуол, а также их производные)</a:t>
            </a:r>
          </a:p>
          <a:p>
            <a:pPr>
              <a:spcBef>
                <a:spcPts val="600"/>
              </a:spcBef>
            </a:pPr>
            <a:endParaRPr lang="ru-RU" sz="700" i="1" dirty="0" smtClean="0"/>
          </a:p>
          <a:p>
            <a:pPr>
              <a:spcBef>
                <a:spcPts val="600"/>
              </a:spcBef>
            </a:pPr>
            <a:r>
              <a:rPr lang="ru-RU" dirty="0" smtClean="0"/>
              <a:t>Производная продукция является </a:t>
            </a:r>
            <a:r>
              <a:rPr lang="ru-RU" dirty="0" smtClean="0">
                <a:solidFill>
                  <a:srgbClr val="37EE50"/>
                </a:solidFill>
              </a:rPr>
              <a:t>ингредиентом для средне- и крупнотоннажной нефтехимии </a:t>
            </a:r>
            <a:r>
              <a:rPr lang="ru-RU" dirty="0" smtClean="0"/>
              <a:t>и критически важным сырьем для готовой продукции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71475" y="2441241"/>
            <a:ext cx="2553011" cy="2357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dirty="0" smtClean="0"/>
              <a:t>Примеры использования продукции малотоннажной химии: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50" dirty="0" smtClean="0">
                <a:solidFill>
                  <a:srgbClr val="37EE50"/>
                </a:solidFill>
              </a:rPr>
              <a:t>Катализаторы</a:t>
            </a:r>
            <a:r>
              <a:rPr lang="ru-RU" sz="1050" dirty="0" smtClean="0"/>
              <a:t> </a:t>
            </a:r>
            <a:r>
              <a:rPr lang="ru-RU" sz="1050" dirty="0"/>
              <a:t>для новых марок </a:t>
            </a:r>
            <a:r>
              <a:rPr lang="ru-RU" sz="1050" dirty="0" smtClean="0"/>
              <a:t>пластиков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50" dirty="0" smtClean="0">
                <a:solidFill>
                  <a:srgbClr val="37EE50"/>
                </a:solidFill>
              </a:rPr>
              <a:t>Поверхностно-активные вещества </a:t>
            </a:r>
            <a:r>
              <a:rPr lang="ru-RU" sz="1050" dirty="0" smtClean="0"/>
              <a:t>для бытовой химии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50" dirty="0" smtClean="0">
                <a:solidFill>
                  <a:srgbClr val="37EE50"/>
                </a:solidFill>
              </a:rPr>
              <a:t>Гликолурил</a:t>
            </a:r>
            <a:r>
              <a:rPr lang="ru-RU" sz="1050" dirty="0" smtClean="0"/>
              <a:t> </a:t>
            </a:r>
            <a:r>
              <a:rPr lang="ru-RU" sz="700" i="1" dirty="0" smtClean="0"/>
              <a:t>(сшивающий агент)</a:t>
            </a:r>
            <a:r>
              <a:rPr lang="ru-RU" sz="1050" dirty="0" smtClean="0"/>
              <a:t> для производства красок и защитных покрытий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50" dirty="0" smtClean="0">
                <a:solidFill>
                  <a:srgbClr val="37EE50"/>
                </a:solidFill>
              </a:rPr>
              <a:t>Присадки</a:t>
            </a:r>
            <a:r>
              <a:rPr lang="ru-RU" sz="1050" dirty="0" smtClean="0"/>
              <a:t> для нужд топливно-энергетического комплекса</a:t>
            </a:r>
            <a:endParaRPr lang="ru-RU" sz="105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124118" y="2441241"/>
            <a:ext cx="2553011" cy="1331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dirty="0" smtClean="0">
                <a:solidFill>
                  <a:srgbClr val="37EE50"/>
                </a:solidFill>
              </a:rPr>
              <a:t>Вариативность продукции </a:t>
            </a:r>
            <a:r>
              <a:rPr lang="ru-RU" dirty="0" smtClean="0"/>
              <a:t>и </a:t>
            </a:r>
            <a:r>
              <a:rPr lang="ru-RU" dirty="0" smtClean="0">
                <a:solidFill>
                  <a:srgbClr val="37EE50"/>
                </a:solidFill>
              </a:rPr>
              <a:t>повышение конечной стоимости </a:t>
            </a:r>
            <a:r>
              <a:rPr lang="ru-RU" dirty="0" smtClean="0"/>
              <a:t>малотоннажной химии возможно только за счёт научных технологий</a:t>
            </a:r>
            <a:endParaRPr lang="ru-RU" sz="500" dirty="0" smtClean="0"/>
          </a:p>
          <a:p>
            <a:pPr>
              <a:spcBef>
                <a:spcPts val="600"/>
              </a:spcBef>
            </a:pPr>
            <a:r>
              <a:rPr lang="ru-RU" sz="700" i="1" dirty="0" smtClean="0"/>
              <a:t>Пример: Институт химии новых материалов (РБ) может синтезировать соединения малотоннажной химии стоимостью </a:t>
            </a:r>
            <a:r>
              <a:rPr lang="en-US" sz="700" i="1" dirty="0" smtClean="0"/>
              <a:t>$</a:t>
            </a:r>
            <a:r>
              <a:rPr lang="ru-RU" sz="700" i="1" dirty="0" smtClean="0"/>
              <a:t>1000-2500 за 1 гр.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998788" y="3044137"/>
            <a:ext cx="2553011" cy="763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dirty="0" smtClean="0"/>
              <a:t>доля малотоннажной продукции в химической промышленности развитых странах, и всего 15% в развивающихся странах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604103" y="2397806"/>
            <a:ext cx="13423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3600" dirty="0" smtClean="0">
                <a:solidFill>
                  <a:srgbClr val="37EE50"/>
                </a:solidFill>
              </a:rPr>
              <a:t>40%</a:t>
            </a:r>
            <a:endParaRPr lang="ru-RU" sz="3600" dirty="0">
              <a:solidFill>
                <a:srgbClr val="37EE5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98788" y="4570062"/>
            <a:ext cx="2553011" cy="428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dirty="0" smtClean="0"/>
              <a:t>в стоимости от общего объема производства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604103" y="3923731"/>
            <a:ext cx="13423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3600" dirty="0" smtClean="0">
                <a:solidFill>
                  <a:srgbClr val="37EE50"/>
                </a:solidFill>
              </a:rPr>
              <a:t>70%</a:t>
            </a:r>
            <a:endParaRPr lang="ru-RU" sz="3600" dirty="0">
              <a:solidFill>
                <a:srgbClr val="37EE5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20814" y="4117330"/>
            <a:ext cx="255961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Малотоннажная химия — </a:t>
            </a:r>
            <a:r>
              <a:rPr lang="ru-RU" sz="1000" dirty="0" smtClean="0"/>
              <a:t>это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37EE50"/>
                </a:solidFill>
              </a:rPr>
              <a:t>мало капитальных затрат</a:t>
            </a:r>
            <a:endParaRPr lang="ru-RU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37EE50"/>
                </a:solidFill>
              </a:rPr>
              <a:t>много научного труда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37EE50"/>
                </a:solidFill>
              </a:rPr>
              <a:t>высокая </a:t>
            </a:r>
            <a:r>
              <a:rPr lang="ru-RU" sz="1000" b="1" dirty="0">
                <a:solidFill>
                  <a:srgbClr val="37EE50"/>
                </a:solidFill>
              </a:rPr>
              <a:t>конечная стоимость продукта</a:t>
            </a:r>
          </a:p>
        </p:txBody>
      </p:sp>
      <p:sp>
        <p:nvSpPr>
          <p:cNvPr id="30" name="Стрелка вправо 29"/>
          <p:cNvSpPr/>
          <p:nvPr/>
        </p:nvSpPr>
        <p:spPr>
          <a:xfrm>
            <a:off x="8756493" y="1916832"/>
            <a:ext cx="173971" cy="3304764"/>
          </a:xfrm>
          <a:prstGeom prst="rightArrow">
            <a:avLst>
              <a:gd name="adj1" fmla="val 100000"/>
              <a:gd name="adj2" fmla="val 100000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514891"/>
            <a:ext cx="6048672" cy="123111"/>
          </a:xfrm>
        </p:spPr>
        <p:txBody>
          <a:bodyPr/>
          <a:lstStyle/>
          <a:p>
            <a:r>
              <a:rPr lang="ru-RU" dirty="0"/>
              <a:t>Прикладные аспекты развития нефтегазохимии: кластеризация, малотоннажная нефтехимия, 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18331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7368" y="2636913"/>
            <a:ext cx="7560840" cy="1292662"/>
          </a:xfrm>
        </p:spPr>
        <p:txBody>
          <a:bodyPr/>
          <a:lstStyle/>
          <a:p>
            <a:r>
              <a:rPr lang="ru-RU" dirty="0" smtClean="0"/>
              <a:t>Евразийский регион обладает существенным потенциалом в нефтегазохимии</a:t>
            </a:r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1" r="205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10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20</a:t>
            </a:fld>
            <a:endParaRPr lang="ru-RU" spc="12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Нефтегазохимия финансируется преимущественно добывающими нефтегазовыми компаниями и государством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5589240"/>
            <a:ext cx="11090991" cy="7516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FA7EA1-2EF7-4626-8D1F-E481FF37EA2E}"/>
              </a:ext>
            </a:extLst>
          </p:cNvPr>
          <p:cNvSpPr/>
          <p:nvPr/>
        </p:nvSpPr>
        <p:spPr>
          <a:xfrm>
            <a:off x="551384" y="5661248"/>
            <a:ext cx="11100590" cy="585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ДЕ-ФАКТО ГРАНИЦЫ МЕЖДУ ГОСУДАРСТВЕННЫМ И ЧАСТНЫМ ФИНАНСИРОВАНИЕМ РАЗМЫТЫ. АКТИВНО ИСПОЛЬЗУЕТСЯ СИНДИЦИРОВАНИЕ </a:t>
            </a:r>
            <a:endParaRPr lang="ru-RU" sz="1600" b="1" dirty="0">
              <a:solidFill>
                <a:schemeClr val="tx1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9376" y="3717032"/>
            <a:ext cx="5256584" cy="1656184"/>
          </a:xfrm>
          <a:prstGeom prst="rect">
            <a:avLst/>
          </a:prstGeom>
          <a:noFill/>
          <a:ln w="12700">
            <a:solidFill>
              <a:srgbClr val="23B4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67608" y="2060848"/>
            <a:ext cx="2736304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$</a:t>
            </a:r>
            <a:r>
              <a:rPr lang="en-US" sz="48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238</a:t>
            </a:r>
            <a:r>
              <a:rPr lang="ru-RU" sz="14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млрд</a:t>
            </a:r>
            <a:endParaRPr lang="ru-RU" sz="14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376" y="1700808"/>
            <a:ext cx="5328592" cy="154273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83432" y="1484784"/>
            <a:ext cx="403244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Инвестиции в нефтегазохимию 2010-2020 гг.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55440" y="2852936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(56 проектов с </a:t>
            </a:r>
            <a:r>
              <a:rPr lang="en-US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CAPEX &gt; 1 </a:t>
            </a:r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млрд долл.)</a:t>
            </a:r>
            <a:endParaRPr lang="ru-RU" sz="12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03512" y="3933056"/>
            <a:ext cx="417646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$</a:t>
            </a:r>
            <a:r>
              <a:rPr lang="ru-RU" sz="4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205</a:t>
            </a:r>
            <a:r>
              <a:rPr lang="ru-RU" sz="14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млрд</a:t>
            </a:r>
            <a:endParaRPr lang="ru-RU" sz="14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27448" y="3529000"/>
            <a:ext cx="363082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Частное финансирование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55440" y="4653136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коммерческие банки (кредиты и бонды), </a:t>
            </a:r>
            <a:r>
              <a:rPr lang="ru-RU" sz="1200" i="1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</a:t>
            </a:r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и газодобывающие компании </a:t>
            </a:r>
            <a:r>
              <a:rPr lang="ru-RU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капитал) и нефтегазохимические компании </a:t>
            </a:r>
            <a:r>
              <a:rPr lang="ru-RU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(капитал)</a:t>
            </a:r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312024" y="1700808"/>
            <a:ext cx="5190761" cy="3672408"/>
          </a:xfrm>
          <a:prstGeom prst="rect">
            <a:avLst/>
          </a:prstGeom>
          <a:noFill/>
          <a:ln w="12700">
            <a:solidFill>
              <a:srgbClr val="23B4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824192" y="2240408"/>
            <a:ext cx="417646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$</a:t>
            </a:r>
            <a:r>
              <a:rPr lang="ru-RU" sz="4800" b="1" dirty="0" smtClean="0">
                <a:solidFill>
                  <a:srgbClr val="00FF9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33</a:t>
            </a:r>
            <a:r>
              <a:rPr lang="ru-RU" sz="14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млрд</a:t>
            </a:r>
            <a:endParaRPr lang="ru-RU" sz="14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92144" y="1412776"/>
            <a:ext cx="363082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Финансирование с </a:t>
            </a:r>
            <a:r>
              <a:rPr lang="ru-RU" sz="1600" b="1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госучастием</a:t>
            </a:r>
            <a:endParaRPr lang="ru-RU" sz="16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16080" y="3284984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национальные банки развития (кредиты и бонды), суверенные фонды благосостояния, центральные банки (покупка бондов), экспортные кредитные агентства (гарантии, кредиты, бонды), двусторонние агентства и фонды развития, госкомпании, многосторонние банки развития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31504" y="2204864"/>
            <a:ext cx="648072" cy="64807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3512" y="4043204"/>
            <a:ext cx="576064" cy="5760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8168" y="2096392"/>
            <a:ext cx="1008112" cy="1008112"/>
          </a:xfrm>
          <a:prstGeom prst="rect">
            <a:avLst/>
          </a:prstGeom>
        </p:spPr>
      </p:pic>
      <p:cxnSp>
        <p:nvCxnSpPr>
          <p:cNvPr id="24" name="Соединительная линия уступом 23"/>
          <p:cNvCxnSpPr/>
          <p:nvPr/>
        </p:nvCxnSpPr>
        <p:spPr>
          <a:xfrm rot="10800000">
            <a:off x="5591944" y="2420888"/>
            <a:ext cx="720080" cy="1044116"/>
          </a:xfrm>
          <a:prstGeom prst="bentConnector2">
            <a:avLst/>
          </a:prstGeom>
          <a:ln w="76200">
            <a:solidFill>
              <a:srgbClr val="A0ED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/>
          <p:nvPr/>
        </p:nvCxnSpPr>
        <p:spPr>
          <a:xfrm rot="5400000" flipH="1" flipV="1">
            <a:off x="-528736" y="3212976"/>
            <a:ext cx="2016224" cy="432048"/>
          </a:xfrm>
          <a:prstGeom prst="bentConnector3">
            <a:avLst>
              <a:gd name="adj1" fmla="val 99131"/>
            </a:avLst>
          </a:prstGeom>
          <a:ln w="76200">
            <a:solidFill>
              <a:srgbClr val="A0ED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600056" y="4581128"/>
            <a:ext cx="485496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Кейс: </a:t>
            </a:r>
            <a:r>
              <a:rPr lang="ru-RU" sz="1600" b="1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Устюртский</a:t>
            </a:r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газохимический</a:t>
            </a:r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комплекс в Узбекистане</a:t>
            </a:r>
          </a:p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 млрд долл.)</a:t>
            </a:r>
          </a:p>
        </p:txBody>
      </p:sp>
      <p:sp>
        <p:nvSpPr>
          <p:cNvPr id="27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514891"/>
            <a:ext cx="6048672" cy="123111"/>
          </a:xfrm>
        </p:spPr>
        <p:txBody>
          <a:bodyPr/>
          <a:lstStyle/>
          <a:p>
            <a:r>
              <a:rPr lang="ru-RU" dirty="0"/>
              <a:t>Прикладные аспекты развития нефтегазохимии: кластеризация, малотоннажная нефтехимия, 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799693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21</a:t>
            </a:fld>
            <a:endParaRPr lang="ru-RU" spc="1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5267294"/>
            <a:ext cx="11090991" cy="7516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0FA7EA1-2EF7-4626-8D1F-E481FF37EA2E}"/>
              </a:ext>
            </a:extLst>
          </p:cNvPr>
          <p:cNvSpPr/>
          <p:nvPr/>
        </p:nvSpPr>
        <p:spPr>
          <a:xfrm>
            <a:off x="551384" y="5339302"/>
            <a:ext cx="11090991" cy="585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РАСКРЫТИЕ ПОТЕНЦИАЛА НЕФТЕГАЗОХИМИИ СОДЕЙСТВУЕТ ПРЕОДОЛЕНИЮ РЕГИОНОМ ЭФФЕКТА КОЛЕИ, НО ЭТОТ ПУТЬ ИМЕЕТ СОБСТВЕННУЮ ЦЕНУ</a:t>
            </a:r>
            <a:endParaRPr lang="ru-RU" sz="1600" b="1" dirty="0">
              <a:solidFill>
                <a:schemeClr val="tx1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726162"/>
            <a:ext cx="5148572" cy="610612"/>
          </a:xfrm>
          <a:prstGeom prst="rect">
            <a:avLst/>
          </a:prstGeom>
          <a:noFill/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93803" y="1726933"/>
            <a:ext cx="5148572" cy="609070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9708" y="1762760"/>
            <a:ext cx="537417" cy="53741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423882" y="1739081"/>
            <a:ext cx="416806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Высокая капиталоемкость проектов в отрасли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6598" y="4169056"/>
            <a:ext cx="537417" cy="5374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33004" y="1762760"/>
            <a:ext cx="537417" cy="53741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248129" y="1739081"/>
            <a:ext cx="431296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Качественная диверсификация и отход от сырьевой зависимости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248129" y="4145377"/>
            <a:ext cx="431296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Локализация добавленной стоимости </a:t>
            </a:r>
            <a:r>
              <a:rPr lang="ru-RU" sz="12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(в </a:t>
            </a:r>
            <a:r>
              <a:rPr lang="ru-RU" sz="1200" b="1" i="1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12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 смежных отраслях)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33004" y="4169056"/>
            <a:ext cx="537417" cy="537417"/>
          </a:xfrm>
          <a:prstGeom prst="rect">
            <a:avLst/>
          </a:prstGeom>
        </p:spPr>
      </p:pic>
      <p:sp>
        <p:nvSpPr>
          <p:cNvPr id="20" name="Блок-схема: сопоставление 19"/>
          <p:cNvSpPr/>
          <p:nvPr/>
        </p:nvSpPr>
        <p:spPr>
          <a:xfrm>
            <a:off x="5765813" y="1727704"/>
            <a:ext cx="649883" cy="3107948"/>
          </a:xfrm>
          <a:prstGeom prst="flowChartCol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Заголовок 6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Дилемма развития нефтегазохимии для политик</a:t>
            </a:r>
            <a:r>
              <a:rPr lang="ru-RU" dirty="0"/>
              <a:t>и</a:t>
            </a:r>
            <a:r>
              <a:rPr lang="ru-RU" dirty="0" smtClean="0"/>
              <a:t> стран Евразийского региона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1384" y="2532839"/>
            <a:ext cx="5148572" cy="610612"/>
          </a:xfrm>
          <a:prstGeom prst="rect">
            <a:avLst/>
          </a:prstGeom>
          <a:noFill/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23882" y="2545758"/>
            <a:ext cx="416806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Мировая избыточная мощность в нефтегазохимии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51384" y="3339039"/>
            <a:ext cx="5148572" cy="610612"/>
          </a:xfrm>
          <a:prstGeom prst="rect">
            <a:avLst/>
          </a:prstGeom>
          <a:noFill/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423882" y="3351958"/>
            <a:ext cx="416806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Высокое влияние на рост бытового загрязнения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51384" y="4132458"/>
            <a:ext cx="5148572" cy="610612"/>
          </a:xfrm>
          <a:prstGeom prst="rect">
            <a:avLst/>
          </a:prstGeom>
          <a:noFill/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423882" y="4145377"/>
            <a:ext cx="416806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Низкая генерация прямых рабочих мест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493803" y="2533610"/>
            <a:ext cx="5148572" cy="609070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493803" y="3339810"/>
            <a:ext cx="5148572" cy="609070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493803" y="4133229"/>
            <a:ext cx="5148572" cy="609070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48129" y="2545758"/>
            <a:ext cx="431296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наукоемкой и инновационной базы МСБ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248129" y="3351958"/>
            <a:ext cx="431296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качества потребления материалов во всей экономике</a:t>
            </a:r>
          </a:p>
        </p:txBody>
      </p:sp>
      <p:sp>
        <p:nvSpPr>
          <p:cNvPr id="2" name="Минус 1"/>
          <p:cNvSpPr/>
          <p:nvPr/>
        </p:nvSpPr>
        <p:spPr>
          <a:xfrm>
            <a:off x="457773" y="1502936"/>
            <a:ext cx="187222" cy="187222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люс 3"/>
          <p:cNvSpPr/>
          <p:nvPr/>
        </p:nvSpPr>
        <p:spPr>
          <a:xfrm>
            <a:off x="6448341" y="1502936"/>
            <a:ext cx="187222" cy="187222"/>
          </a:xfrm>
          <a:prstGeom prst="mathPlus">
            <a:avLst/>
          </a:prstGeom>
          <a:solidFill>
            <a:srgbClr val="00FF91"/>
          </a:solidFill>
          <a:ln>
            <a:solidFill>
              <a:srgbClr val="00FF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7615" y="2586802"/>
            <a:ext cx="536400" cy="53640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4995" y="3360872"/>
            <a:ext cx="536400" cy="5364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33512" y="2570349"/>
            <a:ext cx="536400" cy="53640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33512" y="3360101"/>
            <a:ext cx="536400" cy="536400"/>
          </a:xfrm>
          <a:prstGeom prst="rect">
            <a:avLst/>
          </a:prstGeom>
        </p:spPr>
      </p:pic>
      <p:sp>
        <p:nvSpPr>
          <p:cNvPr id="42" name="Пятиугольник 41"/>
          <p:cNvSpPr/>
          <p:nvPr/>
        </p:nvSpPr>
        <p:spPr>
          <a:xfrm rot="5400000">
            <a:off x="5929283" y="-555900"/>
            <a:ext cx="335192" cy="11090991"/>
          </a:xfrm>
          <a:prstGeom prst="homePlate">
            <a:avLst>
              <a:gd name="adj" fmla="val 100000"/>
            </a:avLst>
          </a:prstGeom>
          <a:solidFill>
            <a:srgbClr val="CC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514891"/>
            <a:ext cx="6048672" cy="123111"/>
          </a:xfrm>
        </p:spPr>
        <p:txBody>
          <a:bodyPr/>
          <a:lstStyle/>
          <a:p>
            <a:r>
              <a:rPr lang="ru-RU" dirty="0"/>
              <a:t>Прикладные аспекты развития нефтегазохимии: кластеризация, малотоннажная нефтехимия, 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353014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22</a:t>
            </a:fld>
            <a:endParaRPr lang="ru-RU" spc="12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1625601"/>
            <a:ext cx="7741270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hy-AM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Շնորհակալություն ուշադրության համար.</a:t>
            </a:r>
            <a:br>
              <a:rPr lang="hy-AM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Дзякуй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за </a:t>
            </a: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ўвагу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!</a:t>
            </a:r>
            <a:b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Назар </a:t>
            </a: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аударғандарыңызға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рахмет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!</a:t>
            </a:r>
            <a:b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Назар </a:t>
            </a: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салганыңыздарга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рахмат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!</a:t>
            </a:r>
            <a:b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Благодарю за внимание!</a:t>
            </a:r>
            <a:b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Раҳмати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калон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!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309876"/>
              </p:ext>
            </p:extLst>
          </p:nvPr>
        </p:nvGraphicFramePr>
        <p:xfrm>
          <a:off x="8148638" y="-1"/>
          <a:ext cx="4070954" cy="6858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3" name="Точечный рисунок" r:id="rId4" imgW="3924360" imgH="5173920" progId="Paint.Picture">
                  <p:embed/>
                </p:oleObj>
              </mc:Choice>
              <mc:Fallback>
                <p:oleObj name="Точечный рисунок" r:id="rId4" imgW="3924360" imgH="51739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48638" y="-1"/>
                        <a:ext cx="4070954" cy="6858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606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7368" y="366673"/>
            <a:ext cx="11449049" cy="430887"/>
          </a:xfrm>
        </p:spPr>
        <p:txBody>
          <a:bodyPr vert="horz"/>
          <a:lstStyle/>
          <a:p>
            <a:r>
              <a:rPr lang="ru-RU" dirty="0" smtClean="0"/>
              <a:t>Контакты</a:t>
            </a:r>
            <a:endParaRPr lang="ru-RU" dirty="0"/>
          </a:p>
        </p:txBody>
      </p:sp>
      <p:sp>
        <p:nvSpPr>
          <p:cNvPr id="37" name="Номер слайда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23</a:t>
            </a:fld>
            <a:endParaRPr lang="ru-RU" spc="12" dirty="0"/>
          </a:p>
        </p:txBody>
      </p:sp>
      <p:sp>
        <p:nvSpPr>
          <p:cNvPr id="42" name="Текст 1">
            <a:extLst>
              <a:ext uri="{FF2B5EF4-FFF2-40B4-BE49-F238E27FC236}">
                <a16:creationId xmlns:a16="http://schemas.microsoft.com/office/drawing/2014/main" id="{426EF202-9865-4C33-9D81-3AF733D94F66}"/>
              </a:ext>
            </a:extLst>
          </p:cNvPr>
          <p:cNvSpPr txBox="1">
            <a:spLocks/>
          </p:cNvSpPr>
          <p:nvPr/>
        </p:nvSpPr>
        <p:spPr>
          <a:xfrm>
            <a:off x="854204" y="2135086"/>
            <a:ext cx="2427394" cy="429817"/>
          </a:xfrm>
          <a:prstGeom prst="rect">
            <a:avLst/>
          </a:prstGeom>
        </p:spPr>
        <p:txBody>
          <a:bodyPr anchor="ctr"/>
          <a:lstStyle>
            <a:lvl1pPr marL="0">
              <a:spcAft>
                <a:spcPts val="45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07936">
              <a:defRPr>
                <a:latin typeface="+mn-lt"/>
                <a:ea typeface="+mn-ea"/>
                <a:cs typeface="+mn-cs"/>
              </a:defRPr>
            </a:lvl2pPr>
            <a:lvl3pPr marL="415872">
              <a:defRPr>
                <a:latin typeface="+mn-lt"/>
                <a:ea typeface="+mn-ea"/>
                <a:cs typeface="+mn-cs"/>
              </a:defRPr>
            </a:lvl3pPr>
            <a:lvl4pPr marL="623808">
              <a:defRPr>
                <a:latin typeface="+mn-lt"/>
                <a:ea typeface="+mn-ea"/>
                <a:cs typeface="+mn-cs"/>
              </a:defRPr>
            </a:lvl4pPr>
            <a:lvl5pPr marL="831743">
              <a:defRPr>
                <a:latin typeface="+mn-lt"/>
                <a:ea typeface="+mn-ea"/>
                <a:cs typeface="+mn-cs"/>
              </a:defRPr>
            </a:lvl5pPr>
            <a:lvl6pPr marL="1039679">
              <a:defRPr>
                <a:latin typeface="+mn-lt"/>
                <a:ea typeface="+mn-ea"/>
                <a:cs typeface="+mn-cs"/>
              </a:defRPr>
            </a:lvl6pPr>
            <a:lvl7pPr marL="1247615">
              <a:defRPr>
                <a:latin typeface="+mn-lt"/>
                <a:ea typeface="+mn-ea"/>
                <a:cs typeface="+mn-cs"/>
              </a:defRPr>
            </a:lvl7pPr>
            <a:lvl8pPr marL="1455552">
              <a:defRPr>
                <a:latin typeface="+mn-lt"/>
                <a:ea typeface="+mn-ea"/>
                <a:cs typeface="+mn-cs"/>
              </a:defRPr>
            </a:lvl8pPr>
            <a:lvl9pPr marL="1663488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2000" kern="0" dirty="0">
                <a:solidFill>
                  <a:sysClr val="windowText" lastClr="000000"/>
                </a:solidFill>
                <a:latin typeface="+mn-lt"/>
                <a:cs typeface="Brown LL Pan Medium" panose="020B0504010101010104" pitchFamily="34" charset="0"/>
              </a:rPr>
              <a:t>ШТАБ-КВАРТИРА</a:t>
            </a:r>
          </a:p>
        </p:txBody>
      </p:sp>
      <p:sp>
        <p:nvSpPr>
          <p:cNvPr id="43" name="Текст 14">
            <a:extLst>
              <a:ext uri="{FF2B5EF4-FFF2-40B4-BE49-F238E27FC236}">
                <a16:creationId xmlns:a16="http://schemas.microsoft.com/office/drawing/2014/main" id="{ECBBE167-9053-4AE4-9DBB-EAEE4ADB14C1}"/>
              </a:ext>
            </a:extLst>
          </p:cNvPr>
          <p:cNvSpPr txBox="1">
            <a:spLocks/>
          </p:cNvSpPr>
          <p:nvPr/>
        </p:nvSpPr>
        <p:spPr>
          <a:xfrm>
            <a:off x="407368" y="2852535"/>
            <a:ext cx="4813957" cy="1032515"/>
          </a:xfrm>
          <a:prstGeom prst="rect">
            <a:avLst/>
          </a:prstGeom>
        </p:spPr>
        <p:txBody>
          <a:bodyPr anchor="ctr"/>
          <a:lstStyle>
            <a:lvl1pPr marL="0">
              <a:spcAft>
                <a:spcPts val="45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07936">
              <a:defRPr>
                <a:latin typeface="+mn-lt"/>
                <a:ea typeface="+mn-ea"/>
                <a:cs typeface="+mn-cs"/>
              </a:defRPr>
            </a:lvl2pPr>
            <a:lvl3pPr marL="415872">
              <a:defRPr>
                <a:latin typeface="+mn-lt"/>
                <a:ea typeface="+mn-ea"/>
                <a:cs typeface="+mn-cs"/>
              </a:defRPr>
            </a:lvl3pPr>
            <a:lvl4pPr marL="623808">
              <a:defRPr>
                <a:latin typeface="+mn-lt"/>
                <a:ea typeface="+mn-ea"/>
                <a:cs typeface="+mn-cs"/>
              </a:defRPr>
            </a:lvl4pPr>
            <a:lvl5pPr marL="831743">
              <a:defRPr>
                <a:latin typeface="+mn-lt"/>
                <a:ea typeface="+mn-ea"/>
                <a:cs typeface="+mn-cs"/>
              </a:defRPr>
            </a:lvl5pPr>
            <a:lvl6pPr marL="1039679">
              <a:defRPr>
                <a:latin typeface="+mn-lt"/>
                <a:ea typeface="+mn-ea"/>
                <a:cs typeface="+mn-cs"/>
              </a:defRPr>
            </a:lvl6pPr>
            <a:lvl7pPr marL="1247615">
              <a:defRPr>
                <a:latin typeface="+mn-lt"/>
                <a:ea typeface="+mn-ea"/>
                <a:cs typeface="+mn-cs"/>
              </a:defRPr>
            </a:lvl7pPr>
            <a:lvl8pPr marL="1455552">
              <a:defRPr>
                <a:latin typeface="+mn-lt"/>
                <a:ea typeface="+mn-ea"/>
                <a:cs typeface="+mn-cs"/>
              </a:defRPr>
            </a:lvl8pPr>
            <a:lvl9pPr marL="1663488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1600" kern="0" dirty="0">
                <a:solidFill>
                  <a:sysClr val="windowText" lastClr="000000"/>
                </a:solidFill>
                <a:latin typeface="+mn-lt"/>
                <a:cs typeface="Brown LL Pan" panose="020B0504010101010104" pitchFamily="34" charset="0"/>
              </a:rPr>
              <a:t>Республика Казахстан </a:t>
            </a:r>
            <a:br>
              <a:rPr lang="ru-RU" sz="1600" kern="0" dirty="0">
                <a:solidFill>
                  <a:sysClr val="windowText" lastClr="000000"/>
                </a:solidFill>
                <a:latin typeface="+mn-lt"/>
                <a:cs typeface="Brown LL Pan" panose="020B0504010101010104" pitchFamily="34" charset="0"/>
              </a:rPr>
            </a:br>
            <a:r>
              <a:rPr lang="ru-RU" sz="1600" kern="0" dirty="0">
                <a:solidFill>
                  <a:sysClr val="windowText" lastClr="000000"/>
                </a:solidFill>
                <a:latin typeface="+mn-lt"/>
                <a:cs typeface="Brown LL Pan" panose="020B0504010101010104" pitchFamily="34" charset="0"/>
              </a:rPr>
              <a:t>050051, г. Алматы,  пр. Достык, д. 220</a:t>
            </a:r>
            <a:br>
              <a:rPr lang="ru-RU" sz="1600" kern="0" dirty="0">
                <a:solidFill>
                  <a:sysClr val="windowText" lastClr="000000"/>
                </a:solidFill>
                <a:latin typeface="+mn-lt"/>
                <a:cs typeface="Brown LL Pan" panose="020B0504010101010104" pitchFamily="34" charset="0"/>
              </a:rPr>
            </a:br>
            <a:r>
              <a:rPr lang="ru-RU" sz="1600" kern="0" dirty="0">
                <a:solidFill>
                  <a:sysClr val="windowText" lastClr="000000"/>
                </a:solidFill>
                <a:latin typeface="+mn-lt"/>
                <a:cs typeface="Brown LL Pan" panose="020B0504010101010104" pitchFamily="34" charset="0"/>
              </a:rPr>
              <a:t>Тел.:  +7 (727) 244 40 44</a:t>
            </a:r>
            <a:br>
              <a:rPr lang="ru-RU" sz="1600" kern="0" dirty="0">
                <a:solidFill>
                  <a:sysClr val="windowText" lastClr="000000"/>
                </a:solidFill>
                <a:latin typeface="+mn-lt"/>
                <a:cs typeface="Brown LL Pan" panose="020B0504010101010104" pitchFamily="34" charset="0"/>
              </a:rPr>
            </a:br>
            <a:r>
              <a:rPr lang="ru-RU" sz="1600" kern="0" dirty="0">
                <a:solidFill>
                  <a:sysClr val="windowText" lastClr="000000"/>
                </a:solidFill>
                <a:latin typeface="+mn-lt"/>
                <a:cs typeface="Brown LL Pan" panose="020B0504010101010104" pitchFamily="34" charset="0"/>
              </a:rPr>
              <a:t>Факс: +7 (727) 244 65 70 </a:t>
            </a:r>
          </a:p>
        </p:txBody>
      </p:sp>
      <p:sp>
        <p:nvSpPr>
          <p:cNvPr id="44" name="Текст 1">
            <a:extLst>
              <a:ext uri="{FF2B5EF4-FFF2-40B4-BE49-F238E27FC236}">
                <a16:creationId xmlns:a16="http://schemas.microsoft.com/office/drawing/2014/main" id="{45031277-FD07-458A-A0B5-D84FA8A8C666}"/>
              </a:ext>
            </a:extLst>
          </p:cNvPr>
          <p:cNvSpPr txBox="1">
            <a:spLocks/>
          </p:cNvSpPr>
          <p:nvPr/>
        </p:nvSpPr>
        <p:spPr>
          <a:xfrm>
            <a:off x="407368" y="5454314"/>
            <a:ext cx="2754000" cy="5873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>
              <a:spcAft>
                <a:spcPts val="450"/>
              </a:spcAft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07936">
              <a:defRPr>
                <a:latin typeface="+mn-lt"/>
                <a:ea typeface="+mn-ea"/>
                <a:cs typeface="+mn-cs"/>
              </a:defRPr>
            </a:lvl2pPr>
            <a:lvl3pPr marL="415872">
              <a:defRPr>
                <a:latin typeface="+mn-lt"/>
                <a:ea typeface="+mn-ea"/>
                <a:cs typeface="+mn-cs"/>
              </a:defRPr>
            </a:lvl3pPr>
            <a:lvl4pPr marL="623808">
              <a:defRPr>
                <a:latin typeface="+mn-lt"/>
                <a:ea typeface="+mn-ea"/>
                <a:cs typeface="+mn-cs"/>
              </a:defRPr>
            </a:lvl4pPr>
            <a:lvl5pPr marL="831743">
              <a:defRPr>
                <a:latin typeface="+mn-lt"/>
                <a:ea typeface="+mn-ea"/>
                <a:cs typeface="+mn-cs"/>
              </a:defRPr>
            </a:lvl5pPr>
            <a:lvl6pPr marL="1039679">
              <a:defRPr>
                <a:latin typeface="+mn-lt"/>
                <a:ea typeface="+mn-ea"/>
                <a:cs typeface="+mn-cs"/>
              </a:defRPr>
            </a:lvl6pPr>
            <a:lvl7pPr marL="1247615">
              <a:defRPr>
                <a:latin typeface="+mn-lt"/>
                <a:ea typeface="+mn-ea"/>
                <a:cs typeface="+mn-cs"/>
              </a:defRPr>
            </a:lvl7pPr>
            <a:lvl8pPr marL="1455552">
              <a:defRPr>
                <a:latin typeface="+mn-lt"/>
                <a:ea typeface="+mn-ea"/>
                <a:cs typeface="+mn-cs"/>
              </a:defRPr>
            </a:lvl8pPr>
            <a:lvl9pPr marL="1663488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1400" kern="0" dirty="0">
                <a:solidFill>
                  <a:sysClr val="windowText" lastClr="000000"/>
                </a:solidFill>
                <a:latin typeface="+mn-lt"/>
              </a:rPr>
              <a:t>info@eabr.org </a:t>
            </a:r>
            <a:endParaRPr lang="ru-RU" sz="1400" kern="0" dirty="0">
              <a:solidFill>
                <a:sysClr val="windowText" lastClr="000000"/>
              </a:solidFill>
              <a:latin typeface="+mn-lt"/>
            </a:endParaRPr>
          </a:p>
          <a:p>
            <a:pPr defTabSz="914400"/>
            <a:r>
              <a:rPr lang="en-US" sz="1400" kern="0" dirty="0">
                <a:solidFill>
                  <a:sysClr val="windowText" lastClr="000000"/>
                </a:solidFill>
                <a:latin typeface="+mn-lt"/>
              </a:rPr>
              <a:t>eabr.org</a:t>
            </a:r>
            <a:endParaRPr lang="ru-RU" sz="1400" kern="0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66946E-82A3-45AF-ACC8-4FC22B81DB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651" y="116632"/>
            <a:ext cx="1714873" cy="1714873"/>
          </a:xfrm>
          <a:prstGeom prst="rect">
            <a:avLst/>
          </a:prstGeom>
        </p:spPr>
      </p:pic>
      <p:pic>
        <p:nvPicPr>
          <p:cNvPr id="46" name="Picture 70">
            <a:extLst>
              <a:ext uri="{FF2B5EF4-FFF2-40B4-BE49-F238E27FC236}">
                <a16:creationId xmlns:a16="http://schemas.microsoft.com/office/drawing/2014/main" id="{F4B676B9-F23C-4F07-BBD5-36A9398E88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68" y="2138730"/>
            <a:ext cx="422528" cy="42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8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N:\Дирекция по аналитической работе\Проекты\2023 Химическая промышленность\Инфографики\отрисованные\EDB_Doklad_Oil_24_Graph-RU\EDB_Doklad_Oil_24_Graph-RU\EDB_Doklad_Oil_24_Graph-RU_2024-01-06_0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4" y="2204864"/>
            <a:ext cx="5333667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3</a:t>
            </a:fld>
            <a:endParaRPr lang="ru-RU" spc="12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389077"/>
            <a:ext cx="4585720" cy="246221"/>
          </a:xfrm>
        </p:spPr>
        <p:txBody>
          <a:bodyPr/>
          <a:lstStyle/>
          <a:p>
            <a:r>
              <a:rPr lang="ru-RU" dirty="0"/>
              <a:t>Евразийский регион обладает существенным потенциалом по нефтегазохимии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3163" y="1916832"/>
            <a:ext cx="5452111" cy="351776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44072" y="1628800"/>
            <a:ext cx="453650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ПОТЕНЦИАЛ НЕФТЕГАЗОХИМИИ НЕ РЕАЛИЗОВАН</a:t>
            </a:r>
            <a:endParaRPr lang="ru-RU" sz="1200" b="1" dirty="0"/>
          </a:p>
        </p:txBody>
      </p:sp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263352" y="476672"/>
            <a:ext cx="11449049" cy="861774"/>
          </a:xfrm>
        </p:spPr>
        <p:txBody>
          <a:bodyPr/>
          <a:lstStyle/>
          <a:p>
            <a:r>
              <a:rPr lang="ru-RU" dirty="0" smtClean="0"/>
              <a:t>Страны </a:t>
            </a:r>
            <a:r>
              <a:rPr lang="ru-RU" dirty="0"/>
              <a:t>Евразийского </a:t>
            </a:r>
            <a:r>
              <a:rPr lang="ru-RU" dirty="0" smtClean="0"/>
              <a:t>региона намерены реализовать потенциал нефтегазохимической промышленности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28048" y="2205903"/>
            <a:ext cx="93490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доля в ВВП</a:t>
            </a:r>
            <a:endParaRPr lang="ru-RU" sz="900" b="1" i="1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5868580" y="1916832"/>
            <a:ext cx="186427" cy="3517766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1344" y="1916832"/>
            <a:ext cx="5452111" cy="351776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18367275"/>
              </p:ext>
            </p:extLst>
          </p:nvPr>
        </p:nvGraphicFramePr>
        <p:xfrm>
          <a:off x="206384" y="2179957"/>
          <a:ext cx="5313552" cy="3049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055440" y="1628800"/>
            <a:ext cx="352839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ДИНАМИКА ПРОИЗВОДСТВА ПОЛИМЕРОВ</a:t>
            </a:r>
            <a:endParaRPr lang="ru-RU" sz="12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0989" y="5610215"/>
            <a:ext cx="11340804" cy="6624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03512" y="5661248"/>
            <a:ext cx="8911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ЗА ПОСЛЕДНИЕ 6 ЛЕТ ПРОИЗВОДСТВО </a:t>
            </a: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ОСНОВНЫХ </a:t>
            </a: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ПОЛИМЕРОВ </a:t>
            </a: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В ЕВРАЗИЙСКОМ РЕГИОНЕ </a:t>
            </a: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УВЕЛИЧИЛОСЬ В 1,5 РАЗА</a:t>
            </a:r>
            <a:endParaRPr lang="ru-RU" sz="1600" b="1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3392" y="2205903"/>
            <a:ext cx="93490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тыс.тонн</a:t>
            </a:r>
            <a:endParaRPr lang="ru-RU" sz="900" b="1" i="1" dirty="0"/>
          </a:p>
        </p:txBody>
      </p:sp>
    </p:spTree>
    <p:extLst>
      <p:ext uri="{BB962C8B-B14F-4D97-AF65-F5344CB8AC3E}">
        <p14:creationId xmlns:p14="http://schemas.microsoft.com/office/powerpoint/2010/main" val="324644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1783169" y="2012561"/>
            <a:ext cx="2448272" cy="146282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782179" y="3772018"/>
            <a:ext cx="2448272" cy="146282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710169" y="3993049"/>
            <a:ext cx="144017" cy="94081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711159" y="2193111"/>
            <a:ext cx="144017" cy="94081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4</a:t>
            </a:fld>
            <a:endParaRPr lang="ru-RU" spc="12" dirty="0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Евразийский регион обладает значительным ресурсным потенциалом для дальнейшего развития нефтегазохимии</a:t>
            </a:r>
            <a:endParaRPr lang="ru-RU" dirty="0"/>
          </a:p>
        </p:txBody>
      </p:sp>
      <p:sp>
        <p:nvSpPr>
          <p:cNvPr id="28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389077"/>
            <a:ext cx="4585720" cy="246221"/>
          </a:xfrm>
        </p:spPr>
        <p:txBody>
          <a:bodyPr/>
          <a:lstStyle/>
          <a:p>
            <a:r>
              <a:rPr lang="ru-RU" dirty="0"/>
              <a:t>Евразийский регион обладает существенным потенциалом по нефтегазохимии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783169" y="2243392"/>
            <a:ext cx="2448272" cy="91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3467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7% 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12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мировых запасов</a:t>
            </a:r>
            <a:endParaRPr lang="ru-RU" sz="12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783169" y="2012560"/>
            <a:ext cx="244827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запасы нефти</a:t>
            </a:r>
            <a:endParaRPr lang="ru-RU" sz="900" b="1" i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783170" y="3179181"/>
            <a:ext cx="244827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115 млрд баррелей</a:t>
            </a:r>
            <a:endParaRPr lang="ru-RU" sz="900" b="1" i="1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09307" y="2274170"/>
            <a:ext cx="720000" cy="72000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1782179" y="3767245"/>
            <a:ext cx="244827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запасы газа</a:t>
            </a:r>
            <a:endParaRPr lang="ru-RU" sz="900" b="1" i="1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08317" y="4156933"/>
            <a:ext cx="720000" cy="72000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1782179" y="3998077"/>
            <a:ext cx="2448272" cy="91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3467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30% 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12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мировых запасов</a:t>
            </a:r>
            <a:endParaRPr lang="ru-RU" sz="12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782179" y="4933866"/>
            <a:ext cx="244827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62,8 трлн м</a:t>
            </a:r>
            <a:r>
              <a:rPr lang="ru-RU" sz="900" i="1" baseline="300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900" b="1" i="1" baseline="30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72383" y="1560240"/>
            <a:ext cx="5148947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РЕГИОН ОБЛАДАЕТ МОЩНОЙ СЫРЬЕВОЙ БАЗОЙ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2532083" y="3602376"/>
            <a:ext cx="15737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70989" y="5535181"/>
            <a:ext cx="11340804" cy="6624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71475" y="5544230"/>
            <a:ext cx="11323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/>
              <a:t>ЕВРАЗИЙСКИЙ РЕГИОН В МИРОВОМ РАЗДЕЛЕНИИ ТРУДА МОЖЕТ СТАТЬ ОДНИМ ИЗ КРУПНЫХ ЦЕНТРОВ ПОЛИМЕРНОГО ПРОИЗВОДСТВА</a:t>
            </a:r>
            <a:endParaRPr lang="ru-RU" sz="2800" b="1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240016" y="1560240"/>
            <a:ext cx="475252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В ЕВРАЗИЙСКОМ РЕГИОНЕ УЖЕ :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574444" y="2111087"/>
            <a:ext cx="35436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ИМЕЮТСЯ КРУПНОТОННАЖНЫЕ ПРОИЗВОДСТВА </a:t>
            </a:r>
            <a:r>
              <a:rPr lang="ru-RU" sz="14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базовых полимеров</a:t>
            </a:r>
            <a:endParaRPr lang="ru-RU" sz="1400" dirty="0">
              <a:solidFill>
                <a:srgbClr val="00B0F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70952" y="2157464"/>
            <a:ext cx="612000" cy="645910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7574444" y="3184899"/>
            <a:ext cx="360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СОЗДАНЫ ТРАНСПОРТНО-ЛОГИСТИЧЕСКИЕ ЦЕПОЧКИ </a:t>
            </a:r>
            <a:r>
              <a:rPr lang="ru-RU" sz="1400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доставки сырья и продукции</a:t>
            </a:r>
            <a:endParaRPr lang="ru-RU" sz="1400" dirty="0">
              <a:solidFill>
                <a:srgbClr val="00B0F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70952" y="3231276"/>
            <a:ext cx="612000" cy="645910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7574444" y="4311197"/>
            <a:ext cx="34181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rgbClr val="00B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ГОСУДАРСТВЕННАЯ ПОЛИТИКА </a:t>
            </a:r>
            <a:r>
              <a:rPr lang="ru-RU" sz="1400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ориентирована на развитие нефтегазохимических проектов </a:t>
            </a:r>
            <a:endParaRPr lang="ru-RU" sz="1400" dirty="0">
              <a:solidFill>
                <a:srgbClr val="00B0F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1000" y="4357574"/>
            <a:ext cx="612000" cy="645910"/>
          </a:xfrm>
          <a:prstGeom prst="rect">
            <a:avLst/>
          </a:prstGeom>
        </p:spPr>
      </p:pic>
      <p:cxnSp>
        <p:nvCxnSpPr>
          <p:cNvPr id="56" name="Прямая соединительная линия 55"/>
          <p:cNvCxnSpPr/>
          <p:nvPr/>
        </p:nvCxnSpPr>
        <p:spPr>
          <a:xfrm>
            <a:off x="6240016" y="1868017"/>
            <a:ext cx="0" cy="3181844"/>
          </a:xfrm>
          <a:prstGeom prst="line">
            <a:avLst/>
          </a:prstGeom>
          <a:ln w="38100">
            <a:solidFill>
              <a:srgbClr val="A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708762" y="1868017"/>
            <a:ext cx="0" cy="3181844"/>
          </a:xfrm>
          <a:prstGeom prst="line">
            <a:avLst/>
          </a:prstGeom>
          <a:ln w="38100">
            <a:solidFill>
              <a:srgbClr val="A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55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5</a:t>
            </a:fld>
            <a:endParaRPr lang="ru-RU" spc="1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5399" y="2157926"/>
            <a:ext cx="5104899" cy="3083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143486461"/>
              </p:ext>
            </p:extLst>
          </p:nvPr>
        </p:nvGraphicFramePr>
        <p:xfrm>
          <a:off x="695399" y="2047997"/>
          <a:ext cx="5106561" cy="3469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Прогнозы по производству нефтегазохимической продукции в Евразийском регионе до 2035 г.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59496" y="2708920"/>
            <a:ext cx="1837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5,8</a:t>
            </a:r>
            <a:r>
              <a:rPr lang="ru-RU" sz="105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42" y="1447833"/>
            <a:ext cx="495271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 ПРОИЗВОДСТВА НЕФТЕГАЗОХИМИЧЕСКОЙ ПРОДУКЦИИ В ЕВРАЗИЙСКОМ </a:t>
            </a:r>
            <a:r>
              <a:rPr lang="ru-RU" sz="11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РЕГИОНЕ</a:t>
            </a:r>
            <a:br>
              <a:rPr lang="ru-RU" sz="11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тыс. </a:t>
            </a: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тонн</a:t>
            </a:r>
            <a:endParaRPr lang="ru-RU" i="1" dirty="0"/>
          </a:p>
        </p:txBody>
      </p:sp>
      <p:pic>
        <p:nvPicPr>
          <p:cNvPr id="11" name="Picture 2" descr="Россия – Бесплатные иконки: флаг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780" y="231475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6780" y="3021575"/>
            <a:ext cx="360000" cy="360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607903" y="2294702"/>
            <a:ext cx="17546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Россия</a:t>
            </a:r>
            <a:endParaRPr lang="ru-RU" sz="8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07903" y="3001520"/>
            <a:ext cx="17546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Казахстан</a:t>
            </a:r>
            <a:endParaRPr lang="ru-RU" sz="8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88101" y="1796774"/>
            <a:ext cx="2760798" cy="199226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99456" y="2132856"/>
            <a:ext cx="2341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Ежегодный прирост производства полимерной продукции до 2035 г. 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88102" y="4204547"/>
            <a:ext cx="5562270" cy="1312685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44073" y="3932553"/>
            <a:ext cx="4344400" cy="5386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НАИБОЛЬШИЙ ВКЛАД В ПРИРОСТ ПРОИЗВОДСТВА </a:t>
            </a:r>
            <a:r>
              <a:rPr lang="ru-RU" sz="9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ПОЛИМЕРНОЙ ПРОДУКЦИИ ПО ВИДАМ</a:t>
            </a:r>
          </a:p>
          <a:p>
            <a:pPr algn="ctr"/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млн тонн</a:t>
            </a:r>
            <a:endParaRPr lang="ru-RU" sz="1100" i="1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77942" y="4307571"/>
            <a:ext cx="1689576" cy="1107444"/>
          </a:xfrm>
          <a:prstGeom prst="rect">
            <a:avLst/>
          </a:prstGeom>
          <a:noFill/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935038" y="1796774"/>
            <a:ext cx="2615333" cy="1992266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976320" y="1581829"/>
            <a:ext cx="2520280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ПРИРОСТ ПРОИЗВОДСТВА В ЕВРАЗИЙСКОМ РЕГИОНЕ</a:t>
            </a:r>
            <a:endParaRPr lang="ru-RU" sz="900" b="1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980963828"/>
              </p:ext>
            </p:extLst>
          </p:nvPr>
        </p:nvGraphicFramePr>
        <p:xfrm>
          <a:off x="5988100" y="4307571"/>
          <a:ext cx="5562271" cy="1137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6138321" y="1651079"/>
            <a:ext cx="2460356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СЦЕНАРИИ РАЗВИТИЯ</a:t>
            </a:r>
            <a:endParaRPr lang="ru-RU" sz="900" b="1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51984" y="1974252"/>
            <a:ext cx="279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23B4D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ИНЕРЦИОННЫЙ</a:t>
            </a:r>
            <a:r>
              <a:rPr lang="ru-RU" sz="9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сохранение средних </a:t>
            </a:r>
            <a:r>
              <a:rPr lang="ru-RU" sz="9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темпов роста отрасли за последние 5 </a:t>
            </a:r>
            <a:r>
              <a:rPr lang="ru-RU" sz="9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лет, сохранение импортозависимости технологий и оборудования</a:t>
            </a:r>
            <a:endParaRPr lang="ru-RU" sz="9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988100" y="2806773"/>
            <a:ext cx="275913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rgbClr val="00FF9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ЦЕЛЕВОЙ</a:t>
            </a:r>
            <a:r>
              <a:rPr lang="ru-RU" sz="9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активная гос. </a:t>
            </a:r>
            <a:r>
              <a:rPr lang="ru-RU" sz="9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политика по стимулированию внутреннего спроса, привлечению инвестиций и обеспечению его производственными мощностями, реализации экспортных возможностей производителей</a:t>
            </a:r>
          </a:p>
        </p:txBody>
      </p:sp>
      <p:sp>
        <p:nvSpPr>
          <p:cNvPr id="27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389077"/>
            <a:ext cx="4585720" cy="246221"/>
          </a:xfrm>
        </p:spPr>
        <p:txBody>
          <a:bodyPr/>
          <a:lstStyle/>
          <a:p>
            <a:r>
              <a:rPr lang="ru-RU" dirty="0"/>
              <a:t>Евразийский регион обладает существенным потенциалом по нефтегазохимии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95400" y="5650857"/>
            <a:ext cx="10855408" cy="716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95400" y="5716522"/>
            <a:ext cx="10839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ЕВРАЗИЙСКИЙ РЕГИОН СПОСОБЕН </a:t>
            </a: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УДОВЛЕТВОРИТЬ СОБСТВЕННЫЕ ПОТРЕБНОСТИ И РАСШИРИТЬ ЭКСПОРТ </a:t>
            </a: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ПОЛИМЕРНОЙ ПРОДУКЦИИ</a:t>
            </a:r>
          </a:p>
        </p:txBody>
      </p:sp>
    </p:spTree>
    <p:extLst>
      <p:ext uri="{BB962C8B-B14F-4D97-AF65-F5344CB8AC3E}">
        <p14:creationId xmlns:p14="http://schemas.microsoft.com/office/powerpoint/2010/main" val="85780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6</a:t>
            </a:fld>
            <a:endParaRPr lang="ru-RU" spc="1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9566" y="2098168"/>
            <a:ext cx="4938363" cy="16847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76020" y="2096662"/>
            <a:ext cx="5184576" cy="1686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371476" y="281688"/>
            <a:ext cx="11449049" cy="861774"/>
          </a:xfrm>
        </p:spPr>
        <p:txBody>
          <a:bodyPr/>
          <a:lstStyle/>
          <a:p>
            <a:r>
              <a:rPr lang="ru-RU" dirty="0"/>
              <a:t>Прогнозы по </a:t>
            </a:r>
            <a:r>
              <a:rPr lang="ru-RU" dirty="0" smtClean="0"/>
              <a:t>экспорту </a:t>
            </a:r>
            <a:r>
              <a:rPr lang="ru-RU" dirty="0"/>
              <a:t>нефтегазохимической продукции из Евразийского региона до 2035 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1340768"/>
            <a:ext cx="5184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ПРОГНОЗНЫЕ ЕМКОСТИ ЭКСПОРТНЫХ РЫНКОВ НЕФТЕХИМИЧЕСКОЙ ПРОДУКЦИИ ДЛЯ СТРАН ЕВРАЗИЙСКОГО РЕГИОНА К 2035 Г.</a:t>
            </a:r>
            <a:br>
              <a:rPr lang="ru-RU" sz="11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тыс. </a:t>
            </a: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тонн</a:t>
            </a:r>
            <a:endParaRPr lang="ru-RU" i="1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777705354"/>
              </p:ext>
            </p:extLst>
          </p:nvPr>
        </p:nvGraphicFramePr>
        <p:xfrm>
          <a:off x="584833" y="2060848"/>
          <a:ext cx="4829646" cy="1722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137767962"/>
              </p:ext>
            </p:extLst>
          </p:nvPr>
        </p:nvGraphicFramePr>
        <p:xfrm>
          <a:off x="6312024" y="2110209"/>
          <a:ext cx="5112568" cy="1672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389077"/>
            <a:ext cx="4585720" cy="246221"/>
          </a:xfrm>
        </p:spPr>
        <p:txBody>
          <a:bodyPr/>
          <a:lstStyle/>
          <a:p>
            <a:r>
              <a:rPr lang="ru-RU" dirty="0"/>
              <a:t>Евразийский регион обладает существенным потенциалом по нефтегазохимии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276020" y="1340768"/>
            <a:ext cx="5184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ПОТЕНЦИАЛЬНЫЙ ОБЪЕМ ЭКСПОРТА НЕФТЕГАЗОХИМИЧЕСКОЙ ПРОДУКЦИИ </a:t>
            </a:r>
            <a:r>
              <a:rPr lang="en-US" sz="11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1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1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11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ЕВРАЗИЙСКОГО РЕГИОНА</a:t>
            </a:r>
            <a:br>
              <a:rPr lang="ru-RU" sz="11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тыс. тонн</a:t>
            </a:r>
            <a:endParaRPr lang="ru-RU" sz="1100" i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95400" y="5590118"/>
            <a:ext cx="10855408" cy="716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695400" y="5655783"/>
            <a:ext cx="1083913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ПОТЕНЦИАЛЬНЫЙ РОСТ ЭКСПОРТА НЕФТЕГАЗОХИМИЧЕСКОЙ ПРОДУКЦИИ РЕГИОНА </a:t>
            </a:r>
          </a:p>
          <a:p>
            <a:pPr algn="ctr">
              <a:spcAft>
                <a:spcPts val="600"/>
              </a:spcAft>
            </a:pP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СОСТАВИТ 3,2 РАЗА</a:t>
            </a:r>
            <a:endParaRPr lang="ru-RU" sz="1600" b="1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09565" y="4159357"/>
            <a:ext cx="4938363" cy="128479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232240" y="4006674"/>
            <a:ext cx="359516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/>
              <a:t>НАИБОЛЕЕ БЫСТРОРАСТУЩИЕ РЫНКИ ПО ПОТРЕБЛЕНИЮ ПОЛИМЕРОВ</a:t>
            </a:r>
            <a:endParaRPr lang="ru-RU" sz="900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268343" y="4388285"/>
            <a:ext cx="2207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Азиатско-Тихоокеанский регион</a:t>
            </a:r>
            <a:endParaRPr lang="ru-RU" sz="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0391" y="4420555"/>
            <a:ext cx="397125" cy="397125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1268343" y="4995913"/>
            <a:ext cx="22074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Индия</a:t>
            </a:r>
            <a:endParaRPr lang="ru-RU" sz="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0953" y="4936412"/>
            <a:ext cx="396000" cy="396000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3839511" y="4471605"/>
            <a:ext cx="13464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40</a:t>
            </a:r>
            <a:r>
              <a:rPr lang="ru-RU" sz="18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  <a:endParaRPr lang="ru-RU" sz="7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Правая фигурная скобка 46"/>
          <p:cNvSpPr/>
          <p:nvPr/>
        </p:nvSpPr>
        <p:spPr>
          <a:xfrm>
            <a:off x="3419061" y="4388285"/>
            <a:ext cx="251677" cy="944127"/>
          </a:xfrm>
          <a:prstGeom prst="rightBrace">
            <a:avLst>
              <a:gd name="adj1" fmla="val 120352"/>
              <a:gd name="adj2" fmla="val 50000"/>
            </a:avLst>
          </a:prstGeom>
          <a:ln>
            <a:solidFill>
              <a:srgbClr val="A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839511" y="4947336"/>
            <a:ext cx="1346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 smtClean="0"/>
              <a:t>мирового рынка нефтегазохимии</a:t>
            </a:r>
            <a:endParaRPr lang="ru-RU" sz="9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839511" y="4361976"/>
            <a:ext cx="134649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 smtClean="0"/>
              <a:t>к 2035 г.</a:t>
            </a:r>
            <a:endParaRPr lang="ru-RU" sz="900" dirty="0"/>
          </a:p>
        </p:txBody>
      </p:sp>
      <p:pic>
        <p:nvPicPr>
          <p:cNvPr id="50" name="Picture 2" descr="Россия – Бесплатные иконки: флаг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718" y="4444302"/>
            <a:ext cx="396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5718" y="4897903"/>
            <a:ext cx="396000" cy="396000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7753744" y="4488414"/>
            <a:ext cx="1700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Россия</a:t>
            </a:r>
            <a:endParaRPr lang="ru-RU" sz="5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753744" y="4942015"/>
            <a:ext cx="1700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Казахстан</a:t>
            </a:r>
            <a:endParaRPr lang="ru-RU" sz="5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276020" y="4159357"/>
            <a:ext cx="5184576" cy="128479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7043792" y="4006674"/>
            <a:ext cx="37989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ЭКСПОРТЕРЫ ЕВРАЗИЙСКОГО РЕГИОНА</a:t>
            </a:r>
            <a:r>
              <a:rPr lang="en-US" sz="9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ИХ ДОЛЯ В ОБЩЕМ ЭКСПОРТЕ РЕГИОНА</a:t>
            </a:r>
            <a:endParaRPr lang="ru-RU" sz="900" b="1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9207919" y="4380692"/>
            <a:ext cx="1615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4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65,6</a:t>
            </a:r>
            <a:r>
              <a:rPr lang="ru-RU" sz="14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  <a:endParaRPr lang="ru-RU" sz="5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9207919" y="4834293"/>
            <a:ext cx="1615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4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22,5</a:t>
            </a:r>
            <a:r>
              <a:rPr lang="ru-RU" sz="14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  <a:endParaRPr lang="ru-RU" sz="9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409035" y="5247198"/>
            <a:ext cx="67774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00" i="1" dirty="0" smtClean="0"/>
              <a:t>к 2035 г. </a:t>
            </a:r>
            <a:endParaRPr lang="ru-RU" sz="700" i="1" dirty="0"/>
          </a:p>
        </p:txBody>
      </p:sp>
    </p:spTree>
    <p:extLst>
      <p:ext uri="{BB962C8B-B14F-4D97-AF65-F5344CB8AC3E}">
        <p14:creationId xmlns:p14="http://schemas.microsoft.com/office/powerpoint/2010/main" val="332129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7</a:t>
            </a:fld>
            <a:endParaRPr lang="ru-RU" spc="1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97613" y="1727650"/>
            <a:ext cx="3282209" cy="174264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594718977"/>
              </p:ext>
            </p:extLst>
          </p:nvPr>
        </p:nvGraphicFramePr>
        <p:xfrm>
          <a:off x="8197612" y="2011111"/>
          <a:ext cx="3282209" cy="144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Развитие нефтегазохимии внесёт существенный экономический вклад в рост Евразийского региона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996467527"/>
              </p:ext>
            </p:extLst>
          </p:nvPr>
        </p:nvGraphicFramePr>
        <p:xfrm>
          <a:off x="515492" y="2011111"/>
          <a:ext cx="3282209" cy="144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15491" y="1727650"/>
            <a:ext cx="3282209" cy="174264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2439" y="1455441"/>
            <a:ext cx="280831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прирост ВВП</a:t>
            </a:r>
            <a:b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млрд долл.</a:t>
            </a:r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56552" y="1727650"/>
            <a:ext cx="3282209" cy="174264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36571" y="1455441"/>
            <a:ext cx="280831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прирост валового производства</a:t>
            </a:r>
            <a:b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млрд долл.</a:t>
            </a:r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277004566"/>
              </p:ext>
            </p:extLst>
          </p:nvPr>
        </p:nvGraphicFramePr>
        <p:xfrm>
          <a:off x="4356552" y="2011111"/>
          <a:ext cx="3282209" cy="144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15492" y="3573016"/>
            <a:ext cx="1096433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0070C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КАЗАХСТАН ОДИН ИЗ ОСНОВНЫХ ВЫГОДОПОЛУЧАТЕЛЕЙ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0070C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НЕГО ПРИХОДИТСЯ ДО 25% ЭФФЕКТА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197613" y="4614931"/>
            <a:ext cx="3282209" cy="174264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992139223"/>
              </p:ext>
            </p:extLst>
          </p:nvPr>
        </p:nvGraphicFramePr>
        <p:xfrm>
          <a:off x="8197612" y="4898392"/>
          <a:ext cx="3282209" cy="144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465187324"/>
              </p:ext>
            </p:extLst>
          </p:nvPr>
        </p:nvGraphicFramePr>
        <p:xfrm>
          <a:off x="515492" y="4898392"/>
          <a:ext cx="3282209" cy="144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515491" y="4614931"/>
            <a:ext cx="3282209" cy="174264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52439" y="4342722"/>
            <a:ext cx="280831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прирост ВВП</a:t>
            </a:r>
            <a:b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млрд долл.</a:t>
            </a:r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356552" y="4614931"/>
            <a:ext cx="3282209" cy="174264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536571" y="4342722"/>
            <a:ext cx="280831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прирост валового производства</a:t>
            </a:r>
            <a:b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млрд долл.</a:t>
            </a:r>
            <a:r>
              <a:rPr lang="ru-RU" sz="16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3706888221"/>
              </p:ext>
            </p:extLst>
          </p:nvPr>
        </p:nvGraphicFramePr>
        <p:xfrm>
          <a:off x="4356552" y="4898392"/>
          <a:ext cx="3282209" cy="144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544272" y="4293096"/>
            <a:ext cx="280831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прирост в обрабатывающей промышленности</a:t>
            </a:r>
            <a:br>
              <a:rPr lang="ru-RU" sz="12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i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млрд долл.</a:t>
            </a:r>
            <a:r>
              <a:rPr lang="ru-RU" sz="12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496" y="3717032"/>
            <a:ext cx="371991" cy="37199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52065" y="1329525"/>
            <a:ext cx="1090349" cy="205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суммарно к 2035 г.</a:t>
            </a:r>
            <a:endParaRPr lang="ru-RU" sz="700" b="1" i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400256" y="1484784"/>
            <a:ext cx="280831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прирост в обрабатывающей промышленности</a:t>
            </a:r>
            <a:br>
              <a:rPr lang="ru-RU" sz="12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i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млрд долл.</a:t>
            </a:r>
            <a:r>
              <a:rPr lang="ru-RU" sz="1200" b="1" kern="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575720" y="6389077"/>
            <a:ext cx="4585720" cy="246221"/>
          </a:xfrm>
        </p:spPr>
        <p:txBody>
          <a:bodyPr/>
          <a:lstStyle/>
          <a:p>
            <a:r>
              <a:rPr lang="ru-RU" dirty="0"/>
              <a:t>Евразийский регион обладает существенным потенциалом по нефтегазохимии</a:t>
            </a:r>
          </a:p>
        </p:txBody>
      </p:sp>
    </p:spTree>
    <p:extLst>
      <p:ext uri="{BB962C8B-B14F-4D97-AF65-F5344CB8AC3E}">
        <p14:creationId xmlns:p14="http://schemas.microsoft.com/office/powerpoint/2010/main" val="1792825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79412" y="3090193"/>
            <a:ext cx="7769226" cy="430887"/>
          </a:xfrm>
        </p:spPr>
        <p:txBody>
          <a:bodyPr/>
          <a:lstStyle/>
          <a:p>
            <a:r>
              <a:rPr lang="ru-RU" dirty="0" smtClean="0"/>
              <a:t>Почему нефтегазохимия перспективна?</a:t>
            </a:r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1" r="205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788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104">
              <a:spcBef>
                <a:spcPts val="85"/>
              </a:spcBef>
            </a:pPr>
            <a:fld id="{81D60167-4931-47E6-BA6A-407CBD079E47}" type="slidenum">
              <a:rPr lang="ru-RU" spc="12" smtClean="0"/>
              <a:pPr marL="23104">
                <a:spcBef>
                  <a:spcPts val="85"/>
                </a:spcBef>
              </a:pPr>
              <a:t>9</a:t>
            </a:fld>
            <a:endParaRPr lang="ru-RU" spc="12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13C543-1966-4DD9-9D30-14407EE0B27A}"/>
              </a:ext>
            </a:extLst>
          </p:cNvPr>
          <p:cNvSpPr/>
          <p:nvPr/>
        </p:nvSpPr>
        <p:spPr>
          <a:xfrm flipH="1">
            <a:off x="354318" y="5247855"/>
            <a:ext cx="11358301" cy="9174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71475" y="366673"/>
            <a:ext cx="11449049" cy="861774"/>
          </a:xfrm>
        </p:spPr>
        <p:txBody>
          <a:bodyPr/>
          <a:lstStyle/>
          <a:p>
            <a:r>
              <a:rPr lang="ru-RU" dirty="0" smtClean="0"/>
              <a:t>Нефтегазохимия характеризуется быстрым наращиванием добавленной стоимости в технологической цепочке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40218" y="2172417"/>
            <a:ext cx="1208448" cy="4693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Этан</a:t>
            </a:r>
            <a:endParaRPr lang="en-US" sz="14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1000" i="1" dirty="0" smtClean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 </a:t>
            </a:r>
            <a:r>
              <a:rPr lang="ru-RU" sz="1000" i="1" dirty="0" smtClean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передел</a:t>
            </a:r>
            <a:r>
              <a:rPr lang="en-US" sz="1000" i="1" dirty="0" smtClean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2677476"/>
            <a:ext cx="25855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20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раз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3731555"/>
            <a:ext cx="25855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ценовая разница между базовым сырьем и конечной продукцией в нефтегазохимии</a:t>
            </a:r>
            <a:endParaRPr lang="ru-RU" sz="900" dirty="0"/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2728762" y="1844824"/>
            <a:ext cx="887966" cy="3168352"/>
          </a:xfrm>
          <a:prstGeom prst="rightBrace">
            <a:avLst>
              <a:gd name="adj1" fmla="val 60164"/>
              <a:gd name="adj2" fmla="val 5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896380" y="2168569"/>
            <a:ext cx="1208448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Этилен</a:t>
            </a:r>
          </a:p>
          <a:p>
            <a:pPr algn="ctr"/>
            <a:r>
              <a:rPr lang="en-US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(II </a:t>
            </a: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передел</a:t>
            </a:r>
            <a:r>
              <a:rPr lang="en-US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52542" y="2168569"/>
            <a:ext cx="1440160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Полиэтилен</a:t>
            </a:r>
            <a:endParaRPr lang="en-US" sz="14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ru-RU" sz="11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передел</a:t>
            </a:r>
            <a:r>
              <a:rPr lang="en-US" sz="11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40416" y="2060848"/>
            <a:ext cx="1656184" cy="6924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Готовая продукция </a:t>
            </a:r>
            <a:br>
              <a:rPr lang="ru-RU" sz="1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(ПЭ трубы)</a:t>
            </a:r>
            <a:endParaRPr lang="ru-RU" sz="1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16350" y="3205083"/>
            <a:ext cx="1656184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$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80-90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900" i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 тонну</a:t>
            </a:r>
            <a:endParaRPr lang="ru-RU"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72512" y="3205083"/>
            <a:ext cx="1656184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$600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900" i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 тонну</a:t>
            </a:r>
            <a:endParaRPr lang="ru-RU"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854886" y="3201596"/>
            <a:ext cx="165618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$2500-3700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900" i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 тонну</a:t>
            </a:r>
            <a:endParaRPr lang="ru-RU"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44530" y="3205083"/>
            <a:ext cx="165618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$1600-1800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900" i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 тонну</a:t>
            </a:r>
            <a:endParaRPr lang="ru-RU"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8" name="Прямая со стрелкой 17"/>
          <p:cNvCxnSpPr>
            <a:stCxn id="7" idx="3"/>
            <a:endCxn id="11" idx="1"/>
          </p:cNvCxnSpPr>
          <p:nvPr/>
        </p:nvCxnSpPr>
        <p:spPr>
          <a:xfrm flipV="1">
            <a:off x="5248666" y="2407096"/>
            <a:ext cx="647714" cy="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3"/>
            <a:endCxn id="12" idx="1"/>
          </p:cNvCxnSpPr>
          <p:nvPr/>
        </p:nvCxnSpPr>
        <p:spPr>
          <a:xfrm>
            <a:off x="7104828" y="2407096"/>
            <a:ext cx="647714" cy="0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2" idx="3"/>
            <a:endCxn id="13" idx="1"/>
          </p:cNvCxnSpPr>
          <p:nvPr/>
        </p:nvCxnSpPr>
        <p:spPr>
          <a:xfrm>
            <a:off x="9192702" y="2407096"/>
            <a:ext cx="647714" cy="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07368" y="5373216"/>
            <a:ext cx="11358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ПОВЫШЕНИЕ ТЕХНОЛОГИЧЕСКОГО </a:t>
            </a: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ПЕРЕДЕЛА </a:t>
            </a:r>
            <a:r>
              <a:rPr lang="ru-RU" sz="1600" b="1" dirty="0">
                <a:latin typeface="Verdana" panose="020B0604030504040204" pitchFamily="34" charset="0"/>
                <a:cs typeface="Times New Roman" panose="02020603050405020304" pitchFamily="18" charset="0"/>
              </a:rPr>
              <a:t>В НЕФТЕГАЗОХИМИИ ПОЗВОЛИТ </a:t>
            </a:r>
            <a:r>
              <a:rPr lang="ru-RU" sz="16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СОЗДАВАТЬ БОЛЕЕ ВЫСОКУЮ ДОБАВЛЕННУЮ СТОИМОСТЬ ВНУТРИ ЕВРАЗИЙСКОГО РЕГИОНА</a:t>
            </a:r>
            <a:endParaRPr lang="ru-RU" sz="1600" b="1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13" y="1559495"/>
            <a:ext cx="11502620" cy="3681317"/>
          </a:xfrm>
          <a:prstGeom prst="rect">
            <a:avLst/>
          </a:prstGeom>
        </p:spPr>
      </p:pic>
      <p:sp>
        <p:nvSpPr>
          <p:cNvPr id="23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4260000" y="6450632"/>
            <a:ext cx="3901440" cy="123111"/>
          </a:xfrm>
        </p:spPr>
        <p:txBody>
          <a:bodyPr/>
          <a:lstStyle/>
          <a:p>
            <a:r>
              <a:rPr lang="ru-RU" dirty="0"/>
              <a:t>Почему нефтегазохимия перспективна?</a:t>
            </a:r>
          </a:p>
        </p:txBody>
      </p:sp>
    </p:spTree>
    <p:extLst>
      <p:ext uri="{BB962C8B-B14F-4D97-AF65-F5344CB8AC3E}">
        <p14:creationId xmlns:p14="http://schemas.microsoft.com/office/powerpoint/2010/main" val="2482074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Макеты Разделителей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ЕАБР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D195264-0714-4595-ABBF-D0B4EC749643}" vid="{B8EB20C6-A1DD-4F55-B16C-407926F66D29}"/>
    </a:ext>
  </a:extLst>
</a:theme>
</file>

<file path=ppt/theme/theme2.xml><?xml version="1.0" encoding="utf-8"?>
<a:theme xmlns:a="http://schemas.openxmlformats.org/drawingml/2006/main" name="Макеты Текстовых слайдов">
  <a:themeElements>
    <a:clrScheme name="ЕАБР">
      <a:dk1>
        <a:sysClr val="windowText" lastClr="000000"/>
      </a:dk1>
      <a:lt1>
        <a:sysClr val="window" lastClr="FFFFFF"/>
      </a:lt1>
      <a:dk2>
        <a:srgbClr val="37EE50"/>
      </a:dk2>
      <a:lt2>
        <a:srgbClr val="A0EDFF"/>
      </a:lt2>
      <a:accent1>
        <a:srgbClr val="24D6FF"/>
      </a:accent1>
      <a:accent2>
        <a:srgbClr val="00FF91"/>
      </a:accent2>
      <a:accent3>
        <a:srgbClr val="B482FF"/>
      </a:accent3>
      <a:accent4>
        <a:srgbClr val="FFAA46"/>
      </a:accent4>
      <a:accent5>
        <a:srgbClr val="FFF262"/>
      </a:accent5>
      <a:accent6>
        <a:srgbClr val="0032AF"/>
      </a:accent6>
      <a:hlink>
        <a:srgbClr val="0032AF"/>
      </a:hlink>
      <a:folHlink>
        <a:srgbClr val="799FFE"/>
      </a:folHlink>
    </a:clrScheme>
    <a:fontScheme name="ЕАБР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D195264-0714-4595-ABBF-D0B4EC749643}" vid="{01CD2BD8-384E-42BB-9F2F-4F109A004209}"/>
    </a:ext>
  </a:extLst>
</a:theme>
</file>

<file path=ppt/theme/theme3.xml><?xml version="1.0" encoding="utf-8"?>
<a:theme xmlns:a="http://schemas.openxmlformats.org/drawingml/2006/main" name="1_Макеты Содержание">
  <a:themeElements>
    <a:clrScheme name="ЕАБР">
      <a:dk1>
        <a:sysClr val="windowText" lastClr="000000"/>
      </a:dk1>
      <a:lt1>
        <a:sysClr val="window" lastClr="FFFFFF"/>
      </a:lt1>
      <a:dk2>
        <a:srgbClr val="37EE50"/>
      </a:dk2>
      <a:lt2>
        <a:srgbClr val="A0EDFF"/>
      </a:lt2>
      <a:accent1>
        <a:srgbClr val="24D6FF"/>
      </a:accent1>
      <a:accent2>
        <a:srgbClr val="00FF91"/>
      </a:accent2>
      <a:accent3>
        <a:srgbClr val="B482FF"/>
      </a:accent3>
      <a:accent4>
        <a:srgbClr val="FFAA46"/>
      </a:accent4>
      <a:accent5>
        <a:srgbClr val="FFF262"/>
      </a:accent5>
      <a:accent6>
        <a:srgbClr val="0032AF"/>
      </a:accent6>
      <a:hlink>
        <a:srgbClr val="79F8C1"/>
      </a:hlink>
      <a:folHlink>
        <a:srgbClr val="8BE4F9"/>
      </a:folHlink>
    </a:clrScheme>
    <a:fontScheme name="ЕАБР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D195264-0714-4595-ABBF-D0B4EC749643}" vid="{BD33455A-F222-4AAF-9742-FC6B1538566F}"/>
    </a:ext>
  </a:extLst>
</a:theme>
</file>

<file path=ppt/theme/theme4.xml><?xml version="1.0" encoding="utf-8"?>
<a:theme xmlns:a="http://schemas.openxmlformats.org/drawingml/2006/main" name="1_Макеты Текстовых слайдов">
  <a:themeElements>
    <a:clrScheme name="ЕАБР">
      <a:dk1>
        <a:sysClr val="windowText" lastClr="000000"/>
      </a:dk1>
      <a:lt1>
        <a:sysClr val="window" lastClr="FFFFFF"/>
      </a:lt1>
      <a:dk2>
        <a:srgbClr val="37EE50"/>
      </a:dk2>
      <a:lt2>
        <a:srgbClr val="A0EDFF"/>
      </a:lt2>
      <a:accent1>
        <a:srgbClr val="24D6FF"/>
      </a:accent1>
      <a:accent2>
        <a:srgbClr val="00FF91"/>
      </a:accent2>
      <a:accent3>
        <a:srgbClr val="B482FF"/>
      </a:accent3>
      <a:accent4>
        <a:srgbClr val="FFAA46"/>
      </a:accent4>
      <a:accent5>
        <a:srgbClr val="FFF262"/>
      </a:accent5>
      <a:accent6>
        <a:srgbClr val="0032AF"/>
      </a:accent6>
      <a:hlink>
        <a:srgbClr val="0032AF"/>
      </a:hlink>
      <a:folHlink>
        <a:srgbClr val="799FFE"/>
      </a:folHlink>
    </a:clrScheme>
    <a:fontScheme name="ЕАБР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D195264-0714-4595-ABBF-D0B4EC749643}" vid="{01CD2BD8-384E-42BB-9F2F-4F109A004209}"/>
    </a:ext>
  </a:extLst>
</a:theme>
</file>

<file path=ppt/theme/theme5.xml><?xml version="1.0" encoding="utf-8"?>
<a:theme xmlns:a="http://schemas.openxmlformats.org/drawingml/2006/main" name="2_Макеты Текстовых слайдов">
  <a:themeElements>
    <a:clrScheme name="EABR">
      <a:dk1>
        <a:sysClr val="windowText" lastClr="000000"/>
      </a:dk1>
      <a:lt1>
        <a:sysClr val="window" lastClr="FFFFFF"/>
      </a:lt1>
      <a:dk2>
        <a:srgbClr val="37EE50"/>
      </a:dk2>
      <a:lt2>
        <a:srgbClr val="A0EDFF"/>
      </a:lt2>
      <a:accent1>
        <a:srgbClr val="24D6FF"/>
      </a:accent1>
      <a:accent2>
        <a:srgbClr val="00FF91"/>
      </a:accent2>
      <a:accent3>
        <a:srgbClr val="B482FF"/>
      </a:accent3>
      <a:accent4>
        <a:srgbClr val="FFAA46"/>
      </a:accent4>
      <a:accent5>
        <a:srgbClr val="FFF262"/>
      </a:accent5>
      <a:accent6>
        <a:srgbClr val="0032AF"/>
      </a:accent6>
      <a:hlink>
        <a:srgbClr val="79F8C1"/>
      </a:hlink>
      <a:folHlink>
        <a:srgbClr val="8BE4F9"/>
      </a:folHlink>
    </a:clrScheme>
    <a:fontScheme name="ЕАБР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_EABR" id="{AEF1F6D7-07D9-4022-8965-7A9B3B21102B}" vid="{F1BF8B38-90FA-4620-92E9-5A29E07BE25D}"/>
    </a:ext>
  </a:extLst>
</a:theme>
</file>

<file path=ppt/theme/theme6.xml><?xml version="1.0" encoding="utf-8"?>
<a:theme xmlns:a="http://schemas.openxmlformats.org/drawingml/2006/main" name="3_Макеты Текстовых слайдов">
  <a:themeElements>
    <a:clrScheme name="EABR">
      <a:dk1>
        <a:sysClr val="windowText" lastClr="000000"/>
      </a:dk1>
      <a:lt1>
        <a:sysClr val="window" lastClr="FFFFFF"/>
      </a:lt1>
      <a:dk2>
        <a:srgbClr val="37EE50"/>
      </a:dk2>
      <a:lt2>
        <a:srgbClr val="A0EDFF"/>
      </a:lt2>
      <a:accent1>
        <a:srgbClr val="24D6FF"/>
      </a:accent1>
      <a:accent2>
        <a:srgbClr val="00FF91"/>
      </a:accent2>
      <a:accent3>
        <a:srgbClr val="B482FF"/>
      </a:accent3>
      <a:accent4>
        <a:srgbClr val="FFAA46"/>
      </a:accent4>
      <a:accent5>
        <a:srgbClr val="FFF262"/>
      </a:accent5>
      <a:accent6>
        <a:srgbClr val="0032AF"/>
      </a:accent6>
      <a:hlink>
        <a:srgbClr val="79F8C1"/>
      </a:hlink>
      <a:folHlink>
        <a:srgbClr val="8BE4F9"/>
      </a:folHlink>
    </a:clrScheme>
    <a:fontScheme name="ЕАБР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Руководство по использованию шаблона презентации_NEW" id="{FBF6890F-DFB1-42D6-88D5-8D8402E3DEA9}" vid="{4D6BE53C-B6E5-4531-BB15-8C626DAD4489}"/>
    </a:ext>
  </a:extLst>
</a:theme>
</file>

<file path=ppt/theme/theme7.xml><?xml version="1.0" encoding="utf-8"?>
<a:theme xmlns:a="http://schemas.openxmlformats.org/drawingml/2006/main" name="4_Макеты Текстовых слайдов">
  <a:themeElements>
    <a:clrScheme name="ЕАБР">
      <a:dk1>
        <a:sysClr val="windowText" lastClr="000000"/>
      </a:dk1>
      <a:lt1>
        <a:sysClr val="window" lastClr="FFFFFF"/>
      </a:lt1>
      <a:dk2>
        <a:srgbClr val="37EE50"/>
      </a:dk2>
      <a:lt2>
        <a:srgbClr val="A0EDFF"/>
      </a:lt2>
      <a:accent1>
        <a:srgbClr val="24D6FF"/>
      </a:accent1>
      <a:accent2>
        <a:srgbClr val="00FF91"/>
      </a:accent2>
      <a:accent3>
        <a:srgbClr val="B482FF"/>
      </a:accent3>
      <a:accent4>
        <a:srgbClr val="FFAA46"/>
      </a:accent4>
      <a:accent5>
        <a:srgbClr val="FFF262"/>
      </a:accent5>
      <a:accent6>
        <a:srgbClr val="0032AF"/>
      </a:accent6>
      <a:hlink>
        <a:srgbClr val="79F8C1"/>
      </a:hlink>
      <a:folHlink>
        <a:srgbClr val="8BE4F9"/>
      </a:folHlink>
    </a:clrScheme>
    <a:fontScheme name="ЕАБР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_EABR_ENGLISH" id="{DDDE674E-3954-4A07-9E7E-3FC32324508C}" vid="{1550BFF9-3D60-4D2C-9B5B-5377471A8518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Евразийская интеграция_2022_Бишкек — 31.01.22</Template>
  <TotalTime>37921</TotalTime>
  <Words>1564</Words>
  <Application>Microsoft Office PowerPoint</Application>
  <PresentationFormat>Широкоэкранный</PresentationFormat>
  <Paragraphs>319</Paragraphs>
  <Slides>23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9" baseType="lpstr">
      <vt:lpstr>Arial</vt:lpstr>
      <vt:lpstr>Brown LL Pan</vt:lpstr>
      <vt:lpstr>Brown LL Pan Medium</vt:lpstr>
      <vt:lpstr>Calibri</vt:lpstr>
      <vt:lpstr>Times New Roman</vt:lpstr>
      <vt:lpstr>Verdana</vt:lpstr>
      <vt:lpstr>Wingdings</vt:lpstr>
      <vt:lpstr>Макеты Разделителей</vt:lpstr>
      <vt:lpstr>Макеты Текстовых слайдов</vt:lpstr>
      <vt:lpstr>1_Макеты Содержание</vt:lpstr>
      <vt:lpstr>1_Макеты Текстовых слайдов</vt:lpstr>
      <vt:lpstr>2_Макеты Текстовых слайдов</vt:lpstr>
      <vt:lpstr>3_Макеты Текстовых слайдов</vt:lpstr>
      <vt:lpstr>4_Макеты Текстовых слайдов</vt:lpstr>
      <vt:lpstr>Слайд think-cell</vt:lpstr>
      <vt:lpstr>Точечный рисунок</vt:lpstr>
      <vt:lpstr>Презентация PowerPoint</vt:lpstr>
      <vt:lpstr>Евразийский регион обладает существенным потенциалом в нефтегазохимии</vt:lpstr>
      <vt:lpstr>Страны Евразийского региона намерены реализовать потенциал нефтегазохимической промышленности</vt:lpstr>
      <vt:lpstr>Евразийский регион обладает значительным ресурсным потенциалом для дальнейшего развития нефтегазохимии</vt:lpstr>
      <vt:lpstr>Прогнозы по производству нефтегазохимической продукции в Евразийском регионе до 2035 г.</vt:lpstr>
      <vt:lpstr>Прогнозы по экспорту нефтегазохимической продукции из Евразийского региона до 2035 г.</vt:lpstr>
      <vt:lpstr>Развитие нефтегазохимии внесёт существенный экономический вклад в рост Евразийского региона</vt:lpstr>
      <vt:lpstr>Почему нефтегазохимия перспективна?</vt:lpstr>
      <vt:lpstr>Нефтегазохимия характеризуется быстрым наращиванием добавленной стоимости в технологической цепочке</vt:lpstr>
      <vt:lpstr>Значительный потенциал расширения глобального спроса на продукцию нефтегазохимии</vt:lpstr>
      <vt:lpstr>Нефтегазохимия способна внести значительный вклад в диверсификацию экономики</vt:lpstr>
      <vt:lpstr>Оценка влияния полимеров на окружающую среду должна быть комплексной</vt:lpstr>
      <vt:lpstr>Кейс: Замена металла полимерной продукцией в ЖКХ оказывает положительное влияние на экологию</vt:lpstr>
      <vt:lpstr>Прикладные аспекты развития нефтегазохимии: кластеризация, малотоннажная нефтехимия, финансирование</vt:lpstr>
      <vt:lpstr>Кластеризация как элемент промышленной политики в нефтегазохимической промышленности</vt:lpstr>
      <vt:lpstr>Кейс: Нефтехимический кластер Джуронг - инструмент модернизации экономики Сингапура (кейс 1)</vt:lpstr>
      <vt:lpstr>Нефтегазохимические кластеры в Евразийском регионе вокруг крупных источников углеводородного сырья</vt:lpstr>
      <vt:lpstr>В Евразийском регионе положено начало кластеризации в нефтехимической промышленности стран</vt:lpstr>
      <vt:lpstr>Малотоннажная нефтехимия как основа наукоемкого и технологического производства в Евразийском регионе</vt:lpstr>
      <vt:lpstr>Нефтегазохимия финансируется преимущественно добывающими нефтегазовыми компаниями и государством </vt:lpstr>
      <vt:lpstr>Дилемма развития нефтегазохимии для политики стран Евразийского региона</vt:lpstr>
      <vt:lpstr>Презентация PowerPoint</vt:lpstr>
      <vt:lpstr>Контакты</vt:lpstr>
    </vt:vector>
  </TitlesOfParts>
  <Company>SIBUR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Асет Адахаев</dc:creator>
  <cp:lastModifiedBy>Адахаев Асет Садыкулы</cp:lastModifiedBy>
  <cp:revision>1158</cp:revision>
  <cp:lastPrinted>2022-02-01T07:58:24Z</cp:lastPrinted>
  <dcterms:created xsi:type="dcterms:W3CDTF">2022-01-30T14:13:38Z</dcterms:created>
  <dcterms:modified xsi:type="dcterms:W3CDTF">2024-03-28T05:08:28Z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2021-09-24T00:00:00Z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2021-10-09T00:00:00Z</vt:filetime>
  </property>
</Properties>
</file>